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sldIdLst>
    <p:sldId id="256" r:id="rId5"/>
    <p:sldId id="258" r:id="rId6"/>
    <p:sldId id="266" r:id="rId7"/>
    <p:sldId id="259" r:id="rId8"/>
    <p:sldId id="268" r:id="rId9"/>
    <p:sldId id="269" r:id="rId10"/>
    <p:sldId id="267" r:id="rId11"/>
    <p:sldId id="271" r:id="rId12"/>
    <p:sldId id="272" r:id="rId13"/>
    <p:sldId id="273" r:id="rId14"/>
    <p:sldId id="274" r:id="rId15"/>
    <p:sldId id="275" r:id="rId16"/>
    <p:sldId id="276" r:id="rId17"/>
    <p:sldId id="294" r:id="rId18"/>
    <p:sldId id="295" r:id="rId19"/>
    <p:sldId id="278" r:id="rId20"/>
    <p:sldId id="279" r:id="rId21"/>
    <p:sldId id="280" r:id="rId22"/>
    <p:sldId id="281" r:id="rId23"/>
    <p:sldId id="283" r:id="rId24"/>
    <p:sldId id="282" r:id="rId25"/>
    <p:sldId id="284" r:id="rId26"/>
    <p:sldId id="285" r:id="rId27"/>
    <p:sldId id="287" r:id="rId28"/>
    <p:sldId id="286" r:id="rId29"/>
    <p:sldId id="288" r:id="rId30"/>
    <p:sldId id="289" r:id="rId31"/>
    <p:sldId id="290" r:id="rId32"/>
    <p:sldId id="262" r:id="rId33"/>
    <p:sldId id="291" r:id="rId34"/>
    <p:sldId id="293" r:id="rId3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n Race" initials="ER" lastIdx="11" clrIdx="0">
    <p:extLst/>
  </p:cmAuthor>
  <p:cmAuthor id="2" name="Heidi D'Arcangelo" initials="HD" lastIdx="5"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85C0"/>
    <a:srgbClr val="5FCEEA"/>
    <a:srgbClr val="8DC63F"/>
    <a:srgbClr val="353435"/>
    <a:srgbClr val="6AC0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38" autoAdjust="0"/>
    <p:restoredTop sz="89498" autoAdjust="0"/>
  </p:normalViewPr>
  <p:slideViewPr>
    <p:cSldViewPr snapToGrid="0" snapToObjects="1">
      <p:cViewPr varScale="1">
        <p:scale>
          <a:sx n="112" d="100"/>
          <a:sy n="112" d="100"/>
        </p:scale>
        <p:origin x="-518" y="-77"/>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0" d="100"/>
          <a:sy n="70" d="100"/>
        </p:scale>
        <p:origin x="-3014"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66730-BC5D-4220-BFE1-D1D9EA16D4EC}"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420A9670-A0E6-4B23-A72D-9EE6AD5BF850}">
      <dgm:prSet phldrT="[Text]"/>
      <dgm:spPr/>
      <dgm:t>
        <a:bodyPr/>
        <a:lstStyle/>
        <a:p>
          <a:r>
            <a:rPr lang="en-US" dirty="0"/>
            <a:t>Measure current practice</a:t>
          </a:r>
        </a:p>
      </dgm:t>
    </dgm:pt>
    <dgm:pt modelId="{A0741E7B-8F9D-4B1A-B034-EC64611A1EBA}" type="parTrans" cxnId="{D3DF8FDC-D09F-4F26-B920-25522CE23CC6}">
      <dgm:prSet/>
      <dgm:spPr/>
      <dgm:t>
        <a:bodyPr/>
        <a:lstStyle/>
        <a:p>
          <a:endParaRPr lang="en-US"/>
        </a:p>
      </dgm:t>
    </dgm:pt>
    <dgm:pt modelId="{305882DA-5276-4FFD-B545-8DA71AC96B4E}" type="sibTrans" cxnId="{D3DF8FDC-D09F-4F26-B920-25522CE23CC6}">
      <dgm:prSet/>
      <dgm:spPr/>
      <dgm:t>
        <a:bodyPr/>
        <a:lstStyle/>
        <a:p>
          <a:endParaRPr lang="en-US"/>
        </a:p>
      </dgm:t>
    </dgm:pt>
    <dgm:pt modelId="{8C09531D-9C54-4D51-BAC8-69386435456C}">
      <dgm:prSet phldrT="[Text]"/>
      <dgm:spPr/>
      <dgm:t>
        <a:bodyPr/>
        <a:lstStyle/>
        <a:p>
          <a:r>
            <a:rPr lang="en-US" dirty="0"/>
            <a:t>Compare results of practice to  set standards </a:t>
          </a:r>
        </a:p>
      </dgm:t>
    </dgm:pt>
    <dgm:pt modelId="{A07309A1-3BA1-45AA-AB50-5455E600F0E6}" type="parTrans" cxnId="{3175DDA1-5D70-4778-86C1-5AB2131FCE6C}">
      <dgm:prSet/>
      <dgm:spPr/>
      <dgm:t>
        <a:bodyPr/>
        <a:lstStyle/>
        <a:p>
          <a:endParaRPr lang="en-US"/>
        </a:p>
      </dgm:t>
    </dgm:pt>
    <dgm:pt modelId="{D1FB0CB1-DAE6-4E32-9BEA-4FDD4C7B0126}" type="sibTrans" cxnId="{3175DDA1-5D70-4778-86C1-5AB2131FCE6C}">
      <dgm:prSet/>
      <dgm:spPr/>
      <dgm:t>
        <a:bodyPr/>
        <a:lstStyle/>
        <a:p>
          <a:endParaRPr lang="en-US"/>
        </a:p>
      </dgm:t>
    </dgm:pt>
    <dgm:pt modelId="{4F73D455-2306-4C68-8518-E0337B5EB377}">
      <dgm:prSet phldrT="[Text]"/>
      <dgm:spPr/>
      <dgm:t>
        <a:bodyPr/>
        <a:lstStyle/>
        <a:p>
          <a:r>
            <a:rPr lang="en-US" dirty="0"/>
            <a:t>Reflect, plan, implement change</a:t>
          </a:r>
        </a:p>
      </dgm:t>
    </dgm:pt>
    <dgm:pt modelId="{BB41B63E-343F-4D17-8BD2-C9267E1F1DD0}" type="parTrans" cxnId="{733C4B6B-BED9-4721-9421-28773A829381}">
      <dgm:prSet/>
      <dgm:spPr/>
      <dgm:t>
        <a:bodyPr/>
        <a:lstStyle/>
        <a:p>
          <a:endParaRPr lang="en-US"/>
        </a:p>
      </dgm:t>
    </dgm:pt>
    <dgm:pt modelId="{00B63DD1-B4D1-498E-9CC6-45FE8A6FDA57}" type="sibTrans" cxnId="{733C4B6B-BED9-4721-9421-28773A829381}">
      <dgm:prSet/>
      <dgm:spPr/>
      <dgm:t>
        <a:bodyPr/>
        <a:lstStyle/>
        <a:p>
          <a:endParaRPr lang="en-US"/>
        </a:p>
      </dgm:t>
    </dgm:pt>
    <dgm:pt modelId="{A9A3AC14-55C4-49CD-A2CF-07B23C130234}">
      <dgm:prSet phldrT="[Text]"/>
      <dgm:spPr/>
      <dgm:t>
        <a:bodyPr/>
        <a:lstStyle/>
        <a:p>
          <a:r>
            <a:rPr lang="en-US" dirty="0"/>
            <a:t>Evaluate </a:t>
          </a:r>
        </a:p>
      </dgm:t>
    </dgm:pt>
    <dgm:pt modelId="{3D460F54-FB1D-4D1D-835B-6823635EB755}" type="parTrans" cxnId="{7DA54B7A-049C-4E6A-8991-4C718DADCBD4}">
      <dgm:prSet/>
      <dgm:spPr/>
      <dgm:t>
        <a:bodyPr/>
        <a:lstStyle/>
        <a:p>
          <a:endParaRPr lang="en-US"/>
        </a:p>
      </dgm:t>
    </dgm:pt>
    <dgm:pt modelId="{9E5E3D22-5320-4063-8E7C-81E7CCE2CB28}" type="sibTrans" cxnId="{7DA54B7A-049C-4E6A-8991-4C718DADCBD4}">
      <dgm:prSet/>
      <dgm:spPr/>
      <dgm:t>
        <a:bodyPr/>
        <a:lstStyle/>
        <a:p>
          <a:endParaRPr lang="en-US"/>
        </a:p>
      </dgm:t>
    </dgm:pt>
    <dgm:pt modelId="{F4150937-D86B-4056-A3C9-D16015F92B90}">
      <dgm:prSet phldrT="[Text]"/>
      <dgm:spPr/>
      <dgm:t>
        <a:bodyPr/>
        <a:lstStyle/>
        <a:p>
          <a:r>
            <a:rPr lang="en-US" dirty="0"/>
            <a:t>Set new Standards</a:t>
          </a:r>
        </a:p>
      </dgm:t>
    </dgm:pt>
    <dgm:pt modelId="{73CB3A28-CB59-4E35-9E4D-BD7F03194F24}" type="parTrans" cxnId="{0F69CBB4-6BE3-407E-9C72-B901FB7BABEF}">
      <dgm:prSet/>
      <dgm:spPr/>
      <dgm:t>
        <a:bodyPr/>
        <a:lstStyle/>
        <a:p>
          <a:endParaRPr lang="en-US"/>
        </a:p>
      </dgm:t>
    </dgm:pt>
    <dgm:pt modelId="{FDE615B8-879E-4FF1-95A5-D6556F8322F4}" type="sibTrans" cxnId="{0F69CBB4-6BE3-407E-9C72-B901FB7BABEF}">
      <dgm:prSet/>
      <dgm:spPr/>
      <dgm:t>
        <a:bodyPr/>
        <a:lstStyle/>
        <a:p>
          <a:endParaRPr lang="en-US"/>
        </a:p>
      </dgm:t>
    </dgm:pt>
    <dgm:pt modelId="{00E919A2-A418-422E-AF28-A9098B335FDE}" type="pres">
      <dgm:prSet presAssocID="{80466730-BC5D-4220-BFE1-D1D9EA16D4EC}" presName="cycle" presStyleCnt="0">
        <dgm:presLayoutVars>
          <dgm:dir/>
          <dgm:resizeHandles val="exact"/>
        </dgm:presLayoutVars>
      </dgm:prSet>
      <dgm:spPr/>
      <dgm:t>
        <a:bodyPr/>
        <a:lstStyle/>
        <a:p>
          <a:endParaRPr lang="en-US"/>
        </a:p>
      </dgm:t>
    </dgm:pt>
    <dgm:pt modelId="{847D66A6-F9E5-4EBA-9826-93048B7866B1}" type="pres">
      <dgm:prSet presAssocID="{420A9670-A0E6-4B23-A72D-9EE6AD5BF850}" presName="node" presStyleLbl="node1" presStyleIdx="0" presStyleCnt="5">
        <dgm:presLayoutVars>
          <dgm:bulletEnabled val="1"/>
        </dgm:presLayoutVars>
      </dgm:prSet>
      <dgm:spPr/>
      <dgm:t>
        <a:bodyPr/>
        <a:lstStyle/>
        <a:p>
          <a:endParaRPr lang="en-US"/>
        </a:p>
      </dgm:t>
    </dgm:pt>
    <dgm:pt modelId="{1C370875-A655-4A06-B30F-79AAF565BB5E}" type="pres">
      <dgm:prSet presAssocID="{305882DA-5276-4FFD-B545-8DA71AC96B4E}" presName="sibTrans" presStyleLbl="sibTrans2D1" presStyleIdx="0" presStyleCnt="5"/>
      <dgm:spPr/>
      <dgm:t>
        <a:bodyPr/>
        <a:lstStyle/>
        <a:p>
          <a:endParaRPr lang="en-US"/>
        </a:p>
      </dgm:t>
    </dgm:pt>
    <dgm:pt modelId="{18F40C23-89C5-4BA4-AF52-E052113DD975}" type="pres">
      <dgm:prSet presAssocID="{305882DA-5276-4FFD-B545-8DA71AC96B4E}" presName="connectorText" presStyleLbl="sibTrans2D1" presStyleIdx="0" presStyleCnt="5"/>
      <dgm:spPr/>
      <dgm:t>
        <a:bodyPr/>
        <a:lstStyle/>
        <a:p>
          <a:endParaRPr lang="en-US"/>
        </a:p>
      </dgm:t>
    </dgm:pt>
    <dgm:pt modelId="{8B9BA048-C374-4C0F-BF72-6EB7BF17E398}" type="pres">
      <dgm:prSet presAssocID="{F4150937-D86B-4056-A3C9-D16015F92B90}" presName="node" presStyleLbl="node1" presStyleIdx="1" presStyleCnt="5">
        <dgm:presLayoutVars>
          <dgm:bulletEnabled val="1"/>
        </dgm:presLayoutVars>
      </dgm:prSet>
      <dgm:spPr/>
      <dgm:t>
        <a:bodyPr/>
        <a:lstStyle/>
        <a:p>
          <a:endParaRPr lang="en-US"/>
        </a:p>
      </dgm:t>
    </dgm:pt>
    <dgm:pt modelId="{D5373288-E213-43F9-9921-C56B6C831A4A}" type="pres">
      <dgm:prSet presAssocID="{FDE615B8-879E-4FF1-95A5-D6556F8322F4}" presName="sibTrans" presStyleLbl="sibTrans2D1" presStyleIdx="1" presStyleCnt="5"/>
      <dgm:spPr/>
      <dgm:t>
        <a:bodyPr/>
        <a:lstStyle/>
        <a:p>
          <a:endParaRPr lang="en-US"/>
        </a:p>
      </dgm:t>
    </dgm:pt>
    <dgm:pt modelId="{E069C8AF-7104-4732-91B5-2D65978DECDF}" type="pres">
      <dgm:prSet presAssocID="{FDE615B8-879E-4FF1-95A5-D6556F8322F4}" presName="connectorText" presStyleLbl="sibTrans2D1" presStyleIdx="1" presStyleCnt="5"/>
      <dgm:spPr/>
      <dgm:t>
        <a:bodyPr/>
        <a:lstStyle/>
        <a:p>
          <a:endParaRPr lang="en-US"/>
        </a:p>
      </dgm:t>
    </dgm:pt>
    <dgm:pt modelId="{E07F0C5F-583D-4AD0-92E2-F3C0B2E753FC}" type="pres">
      <dgm:prSet presAssocID="{8C09531D-9C54-4D51-BAC8-69386435456C}" presName="node" presStyleLbl="node1" presStyleIdx="2" presStyleCnt="5">
        <dgm:presLayoutVars>
          <dgm:bulletEnabled val="1"/>
        </dgm:presLayoutVars>
      </dgm:prSet>
      <dgm:spPr/>
      <dgm:t>
        <a:bodyPr/>
        <a:lstStyle/>
        <a:p>
          <a:endParaRPr lang="en-US"/>
        </a:p>
      </dgm:t>
    </dgm:pt>
    <dgm:pt modelId="{E888BEFC-9640-4F30-9D6E-6A1B37A4617E}" type="pres">
      <dgm:prSet presAssocID="{D1FB0CB1-DAE6-4E32-9BEA-4FDD4C7B0126}" presName="sibTrans" presStyleLbl="sibTrans2D1" presStyleIdx="2" presStyleCnt="5"/>
      <dgm:spPr/>
      <dgm:t>
        <a:bodyPr/>
        <a:lstStyle/>
        <a:p>
          <a:endParaRPr lang="en-US"/>
        </a:p>
      </dgm:t>
    </dgm:pt>
    <dgm:pt modelId="{1CEB5F57-BF5E-44FB-B1A3-45ACE2145567}" type="pres">
      <dgm:prSet presAssocID="{D1FB0CB1-DAE6-4E32-9BEA-4FDD4C7B0126}" presName="connectorText" presStyleLbl="sibTrans2D1" presStyleIdx="2" presStyleCnt="5"/>
      <dgm:spPr/>
      <dgm:t>
        <a:bodyPr/>
        <a:lstStyle/>
        <a:p>
          <a:endParaRPr lang="en-US"/>
        </a:p>
      </dgm:t>
    </dgm:pt>
    <dgm:pt modelId="{7E02D981-5ABB-47AA-93AC-DC2AF30874BF}" type="pres">
      <dgm:prSet presAssocID="{4F73D455-2306-4C68-8518-E0337B5EB377}" presName="node" presStyleLbl="node1" presStyleIdx="3" presStyleCnt="5">
        <dgm:presLayoutVars>
          <dgm:bulletEnabled val="1"/>
        </dgm:presLayoutVars>
      </dgm:prSet>
      <dgm:spPr/>
      <dgm:t>
        <a:bodyPr/>
        <a:lstStyle/>
        <a:p>
          <a:endParaRPr lang="en-US"/>
        </a:p>
      </dgm:t>
    </dgm:pt>
    <dgm:pt modelId="{0448B9AF-FF8A-46ED-B3C5-60903BCE6915}" type="pres">
      <dgm:prSet presAssocID="{00B63DD1-B4D1-498E-9CC6-45FE8A6FDA57}" presName="sibTrans" presStyleLbl="sibTrans2D1" presStyleIdx="3" presStyleCnt="5"/>
      <dgm:spPr/>
      <dgm:t>
        <a:bodyPr/>
        <a:lstStyle/>
        <a:p>
          <a:endParaRPr lang="en-US"/>
        </a:p>
      </dgm:t>
    </dgm:pt>
    <dgm:pt modelId="{DED994A5-1CE3-46B4-894F-6480EAF33157}" type="pres">
      <dgm:prSet presAssocID="{00B63DD1-B4D1-498E-9CC6-45FE8A6FDA57}" presName="connectorText" presStyleLbl="sibTrans2D1" presStyleIdx="3" presStyleCnt="5"/>
      <dgm:spPr/>
      <dgm:t>
        <a:bodyPr/>
        <a:lstStyle/>
        <a:p>
          <a:endParaRPr lang="en-US"/>
        </a:p>
      </dgm:t>
    </dgm:pt>
    <dgm:pt modelId="{460829C5-069A-47A3-9BF0-79612C0A0756}" type="pres">
      <dgm:prSet presAssocID="{A9A3AC14-55C4-49CD-A2CF-07B23C130234}" presName="node" presStyleLbl="node1" presStyleIdx="4" presStyleCnt="5">
        <dgm:presLayoutVars>
          <dgm:bulletEnabled val="1"/>
        </dgm:presLayoutVars>
      </dgm:prSet>
      <dgm:spPr/>
      <dgm:t>
        <a:bodyPr/>
        <a:lstStyle/>
        <a:p>
          <a:endParaRPr lang="en-US"/>
        </a:p>
      </dgm:t>
    </dgm:pt>
    <dgm:pt modelId="{614319AD-CDD3-4351-96E8-3D1205DD54D2}" type="pres">
      <dgm:prSet presAssocID="{9E5E3D22-5320-4063-8E7C-81E7CCE2CB28}" presName="sibTrans" presStyleLbl="sibTrans2D1" presStyleIdx="4" presStyleCnt="5"/>
      <dgm:spPr/>
      <dgm:t>
        <a:bodyPr/>
        <a:lstStyle/>
        <a:p>
          <a:endParaRPr lang="en-US"/>
        </a:p>
      </dgm:t>
    </dgm:pt>
    <dgm:pt modelId="{3DD96A24-B919-4127-BB3D-A2FCDDFF75B0}" type="pres">
      <dgm:prSet presAssocID="{9E5E3D22-5320-4063-8E7C-81E7CCE2CB28}" presName="connectorText" presStyleLbl="sibTrans2D1" presStyleIdx="4" presStyleCnt="5"/>
      <dgm:spPr/>
      <dgm:t>
        <a:bodyPr/>
        <a:lstStyle/>
        <a:p>
          <a:endParaRPr lang="en-US"/>
        </a:p>
      </dgm:t>
    </dgm:pt>
  </dgm:ptLst>
  <dgm:cxnLst>
    <dgm:cxn modelId="{52F01B5F-C842-432A-917E-283E2C7975C4}" type="presOf" srcId="{305882DA-5276-4FFD-B545-8DA71AC96B4E}" destId="{18F40C23-89C5-4BA4-AF52-E052113DD975}" srcOrd="1" destOrd="0" presId="urn:microsoft.com/office/officeart/2005/8/layout/cycle2"/>
    <dgm:cxn modelId="{F473E5E8-D715-4A82-A202-D8A4DDA461E9}" type="presOf" srcId="{00B63DD1-B4D1-498E-9CC6-45FE8A6FDA57}" destId="{DED994A5-1CE3-46B4-894F-6480EAF33157}" srcOrd="1" destOrd="0" presId="urn:microsoft.com/office/officeart/2005/8/layout/cycle2"/>
    <dgm:cxn modelId="{6DEE420C-69F8-4A59-B578-011C00AF5488}" type="presOf" srcId="{8C09531D-9C54-4D51-BAC8-69386435456C}" destId="{E07F0C5F-583D-4AD0-92E2-F3C0B2E753FC}" srcOrd="0" destOrd="0" presId="urn:microsoft.com/office/officeart/2005/8/layout/cycle2"/>
    <dgm:cxn modelId="{598B809D-5C72-4144-B1E3-8ADD5EB865A6}" type="presOf" srcId="{A9A3AC14-55C4-49CD-A2CF-07B23C130234}" destId="{460829C5-069A-47A3-9BF0-79612C0A0756}" srcOrd="0" destOrd="0" presId="urn:microsoft.com/office/officeart/2005/8/layout/cycle2"/>
    <dgm:cxn modelId="{5FB3F8CA-AE78-42BE-B616-FFDC28607FAB}" type="presOf" srcId="{80466730-BC5D-4220-BFE1-D1D9EA16D4EC}" destId="{00E919A2-A418-422E-AF28-A9098B335FDE}" srcOrd="0" destOrd="0" presId="urn:microsoft.com/office/officeart/2005/8/layout/cycle2"/>
    <dgm:cxn modelId="{07CB12BD-BD6E-47F3-A0D6-F15CE9DBC9D4}" type="presOf" srcId="{305882DA-5276-4FFD-B545-8DA71AC96B4E}" destId="{1C370875-A655-4A06-B30F-79AAF565BB5E}" srcOrd="0" destOrd="0" presId="urn:microsoft.com/office/officeart/2005/8/layout/cycle2"/>
    <dgm:cxn modelId="{F523DD76-F76B-40F4-82C8-40299715C137}" type="presOf" srcId="{4F73D455-2306-4C68-8518-E0337B5EB377}" destId="{7E02D981-5ABB-47AA-93AC-DC2AF30874BF}" srcOrd="0" destOrd="0" presId="urn:microsoft.com/office/officeart/2005/8/layout/cycle2"/>
    <dgm:cxn modelId="{19226EA2-4B65-4D4D-973A-CA956B27F97E}" type="presOf" srcId="{FDE615B8-879E-4FF1-95A5-D6556F8322F4}" destId="{E069C8AF-7104-4732-91B5-2D65978DECDF}" srcOrd="1" destOrd="0" presId="urn:microsoft.com/office/officeart/2005/8/layout/cycle2"/>
    <dgm:cxn modelId="{733C4B6B-BED9-4721-9421-28773A829381}" srcId="{80466730-BC5D-4220-BFE1-D1D9EA16D4EC}" destId="{4F73D455-2306-4C68-8518-E0337B5EB377}" srcOrd="3" destOrd="0" parTransId="{BB41B63E-343F-4D17-8BD2-C9267E1F1DD0}" sibTransId="{00B63DD1-B4D1-498E-9CC6-45FE8A6FDA57}"/>
    <dgm:cxn modelId="{3175DDA1-5D70-4778-86C1-5AB2131FCE6C}" srcId="{80466730-BC5D-4220-BFE1-D1D9EA16D4EC}" destId="{8C09531D-9C54-4D51-BAC8-69386435456C}" srcOrd="2" destOrd="0" parTransId="{A07309A1-3BA1-45AA-AB50-5455E600F0E6}" sibTransId="{D1FB0CB1-DAE6-4E32-9BEA-4FDD4C7B0126}"/>
    <dgm:cxn modelId="{19A5F6AB-DA2F-4DD7-BED3-ED7FAE267A33}" type="presOf" srcId="{9E5E3D22-5320-4063-8E7C-81E7CCE2CB28}" destId="{3DD96A24-B919-4127-BB3D-A2FCDDFF75B0}" srcOrd="1" destOrd="0" presId="urn:microsoft.com/office/officeart/2005/8/layout/cycle2"/>
    <dgm:cxn modelId="{B586D234-731E-48BF-AA2B-D349E0C5D634}" type="presOf" srcId="{D1FB0CB1-DAE6-4E32-9BEA-4FDD4C7B0126}" destId="{1CEB5F57-BF5E-44FB-B1A3-45ACE2145567}" srcOrd="1" destOrd="0" presId="urn:microsoft.com/office/officeart/2005/8/layout/cycle2"/>
    <dgm:cxn modelId="{DD24A64B-7B8E-43AB-A37F-AC0D427746FE}" type="presOf" srcId="{FDE615B8-879E-4FF1-95A5-D6556F8322F4}" destId="{D5373288-E213-43F9-9921-C56B6C831A4A}" srcOrd="0" destOrd="0" presId="urn:microsoft.com/office/officeart/2005/8/layout/cycle2"/>
    <dgm:cxn modelId="{49459D79-F74D-424C-8DE2-8ADC6F433234}" type="presOf" srcId="{420A9670-A0E6-4B23-A72D-9EE6AD5BF850}" destId="{847D66A6-F9E5-4EBA-9826-93048B7866B1}" srcOrd="0" destOrd="0" presId="urn:microsoft.com/office/officeart/2005/8/layout/cycle2"/>
    <dgm:cxn modelId="{E09C2186-3F6A-46B4-9264-1C2F8AE0E31C}" type="presOf" srcId="{D1FB0CB1-DAE6-4E32-9BEA-4FDD4C7B0126}" destId="{E888BEFC-9640-4F30-9D6E-6A1B37A4617E}" srcOrd="0" destOrd="0" presId="urn:microsoft.com/office/officeart/2005/8/layout/cycle2"/>
    <dgm:cxn modelId="{7DA54B7A-049C-4E6A-8991-4C718DADCBD4}" srcId="{80466730-BC5D-4220-BFE1-D1D9EA16D4EC}" destId="{A9A3AC14-55C4-49CD-A2CF-07B23C130234}" srcOrd="4" destOrd="0" parTransId="{3D460F54-FB1D-4D1D-835B-6823635EB755}" sibTransId="{9E5E3D22-5320-4063-8E7C-81E7CCE2CB28}"/>
    <dgm:cxn modelId="{0F69CBB4-6BE3-407E-9C72-B901FB7BABEF}" srcId="{80466730-BC5D-4220-BFE1-D1D9EA16D4EC}" destId="{F4150937-D86B-4056-A3C9-D16015F92B90}" srcOrd="1" destOrd="0" parTransId="{73CB3A28-CB59-4E35-9E4D-BD7F03194F24}" sibTransId="{FDE615B8-879E-4FF1-95A5-D6556F8322F4}"/>
    <dgm:cxn modelId="{49C9CB03-8110-4BB7-AAE9-410CDB0C2050}" type="presOf" srcId="{9E5E3D22-5320-4063-8E7C-81E7CCE2CB28}" destId="{614319AD-CDD3-4351-96E8-3D1205DD54D2}" srcOrd="0" destOrd="0" presId="urn:microsoft.com/office/officeart/2005/8/layout/cycle2"/>
    <dgm:cxn modelId="{1C4C0052-608B-422C-ADDF-67505EBD124F}" type="presOf" srcId="{00B63DD1-B4D1-498E-9CC6-45FE8A6FDA57}" destId="{0448B9AF-FF8A-46ED-B3C5-60903BCE6915}" srcOrd="0" destOrd="0" presId="urn:microsoft.com/office/officeart/2005/8/layout/cycle2"/>
    <dgm:cxn modelId="{EBE2A507-3F45-4CC0-A188-9597B1AB7496}" type="presOf" srcId="{F4150937-D86B-4056-A3C9-D16015F92B90}" destId="{8B9BA048-C374-4C0F-BF72-6EB7BF17E398}" srcOrd="0" destOrd="0" presId="urn:microsoft.com/office/officeart/2005/8/layout/cycle2"/>
    <dgm:cxn modelId="{D3DF8FDC-D09F-4F26-B920-25522CE23CC6}" srcId="{80466730-BC5D-4220-BFE1-D1D9EA16D4EC}" destId="{420A9670-A0E6-4B23-A72D-9EE6AD5BF850}" srcOrd="0" destOrd="0" parTransId="{A0741E7B-8F9D-4B1A-B034-EC64611A1EBA}" sibTransId="{305882DA-5276-4FFD-B545-8DA71AC96B4E}"/>
    <dgm:cxn modelId="{91D0F003-8218-4C54-9184-BFEDD560BE51}" type="presParOf" srcId="{00E919A2-A418-422E-AF28-A9098B335FDE}" destId="{847D66A6-F9E5-4EBA-9826-93048B7866B1}" srcOrd="0" destOrd="0" presId="urn:microsoft.com/office/officeart/2005/8/layout/cycle2"/>
    <dgm:cxn modelId="{AA783922-BC66-445A-909E-E54ED7BC747A}" type="presParOf" srcId="{00E919A2-A418-422E-AF28-A9098B335FDE}" destId="{1C370875-A655-4A06-B30F-79AAF565BB5E}" srcOrd="1" destOrd="0" presId="urn:microsoft.com/office/officeart/2005/8/layout/cycle2"/>
    <dgm:cxn modelId="{EDA5A1EA-96B0-4FC4-AC3A-243D6000DA66}" type="presParOf" srcId="{1C370875-A655-4A06-B30F-79AAF565BB5E}" destId="{18F40C23-89C5-4BA4-AF52-E052113DD975}" srcOrd="0" destOrd="0" presId="urn:microsoft.com/office/officeart/2005/8/layout/cycle2"/>
    <dgm:cxn modelId="{80EBF875-B8BA-4A43-AA6E-F65422C31A8B}" type="presParOf" srcId="{00E919A2-A418-422E-AF28-A9098B335FDE}" destId="{8B9BA048-C374-4C0F-BF72-6EB7BF17E398}" srcOrd="2" destOrd="0" presId="urn:microsoft.com/office/officeart/2005/8/layout/cycle2"/>
    <dgm:cxn modelId="{32E6BCA5-6CB3-4B9E-B853-E9437ADFDCF5}" type="presParOf" srcId="{00E919A2-A418-422E-AF28-A9098B335FDE}" destId="{D5373288-E213-43F9-9921-C56B6C831A4A}" srcOrd="3" destOrd="0" presId="urn:microsoft.com/office/officeart/2005/8/layout/cycle2"/>
    <dgm:cxn modelId="{7232D600-83C8-4327-BBC0-54F23BD486DB}" type="presParOf" srcId="{D5373288-E213-43F9-9921-C56B6C831A4A}" destId="{E069C8AF-7104-4732-91B5-2D65978DECDF}" srcOrd="0" destOrd="0" presId="urn:microsoft.com/office/officeart/2005/8/layout/cycle2"/>
    <dgm:cxn modelId="{CEC74E9A-E56B-4F20-8A23-DE8E88745967}" type="presParOf" srcId="{00E919A2-A418-422E-AF28-A9098B335FDE}" destId="{E07F0C5F-583D-4AD0-92E2-F3C0B2E753FC}" srcOrd="4" destOrd="0" presId="urn:microsoft.com/office/officeart/2005/8/layout/cycle2"/>
    <dgm:cxn modelId="{3ADAC8FD-16F3-4B88-AFD8-26746961E645}" type="presParOf" srcId="{00E919A2-A418-422E-AF28-A9098B335FDE}" destId="{E888BEFC-9640-4F30-9D6E-6A1B37A4617E}" srcOrd="5" destOrd="0" presId="urn:microsoft.com/office/officeart/2005/8/layout/cycle2"/>
    <dgm:cxn modelId="{ECCF21C7-BB2B-4DD8-AF20-72CCCC6EE79C}" type="presParOf" srcId="{E888BEFC-9640-4F30-9D6E-6A1B37A4617E}" destId="{1CEB5F57-BF5E-44FB-B1A3-45ACE2145567}" srcOrd="0" destOrd="0" presId="urn:microsoft.com/office/officeart/2005/8/layout/cycle2"/>
    <dgm:cxn modelId="{EC3E7829-8613-4899-919C-103C0DFC30E9}" type="presParOf" srcId="{00E919A2-A418-422E-AF28-A9098B335FDE}" destId="{7E02D981-5ABB-47AA-93AC-DC2AF30874BF}" srcOrd="6" destOrd="0" presId="urn:microsoft.com/office/officeart/2005/8/layout/cycle2"/>
    <dgm:cxn modelId="{F955506D-6CCA-4BD4-8451-A4E3E00EED9E}" type="presParOf" srcId="{00E919A2-A418-422E-AF28-A9098B335FDE}" destId="{0448B9AF-FF8A-46ED-B3C5-60903BCE6915}" srcOrd="7" destOrd="0" presId="urn:microsoft.com/office/officeart/2005/8/layout/cycle2"/>
    <dgm:cxn modelId="{0793A844-A19C-4999-8CDA-8857CE3ECE25}" type="presParOf" srcId="{0448B9AF-FF8A-46ED-B3C5-60903BCE6915}" destId="{DED994A5-1CE3-46B4-894F-6480EAF33157}" srcOrd="0" destOrd="0" presId="urn:microsoft.com/office/officeart/2005/8/layout/cycle2"/>
    <dgm:cxn modelId="{765EE35E-E7FB-43DB-876A-56E7D210EF87}" type="presParOf" srcId="{00E919A2-A418-422E-AF28-A9098B335FDE}" destId="{460829C5-069A-47A3-9BF0-79612C0A0756}" srcOrd="8" destOrd="0" presId="urn:microsoft.com/office/officeart/2005/8/layout/cycle2"/>
    <dgm:cxn modelId="{3F5FC85B-A080-4AF3-AE15-1EF27E836328}" type="presParOf" srcId="{00E919A2-A418-422E-AF28-A9098B335FDE}" destId="{614319AD-CDD3-4351-96E8-3D1205DD54D2}" srcOrd="9" destOrd="0" presId="urn:microsoft.com/office/officeart/2005/8/layout/cycle2"/>
    <dgm:cxn modelId="{9631F23C-F33B-4E43-ACC1-383B5B574285}" type="presParOf" srcId="{614319AD-CDD3-4351-96E8-3D1205DD54D2}" destId="{3DD96A24-B919-4127-BB3D-A2FCDDFF75B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D66A6-F9E5-4EBA-9826-93048B7866B1}">
      <dsp:nvSpPr>
        <dsp:cNvPr id="0" name=""/>
        <dsp:cNvSpPr/>
      </dsp:nvSpPr>
      <dsp:spPr>
        <a:xfrm>
          <a:off x="2561094" y="1860"/>
          <a:ext cx="1249048" cy="12490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Measure current practice</a:t>
          </a:r>
        </a:p>
      </dsp:txBody>
      <dsp:txXfrm>
        <a:off x="2744013" y="184779"/>
        <a:ext cx="883210" cy="883210"/>
      </dsp:txXfrm>
    </dsp:sp>
    <dsp:sp modelId="{1C370875-A655-4A06-B30F-79AAF565BB5E}">
      <dsp:nvSpPr>
        <dsp:cNvPr id="0" name=""/>
        <dsp:cNvSpPr/>
      </dsp:nvSpPr>
      <dsp:spPr>
        <a:xfrm rot="2160000">
          <a:off x="3770635" y="961219"/>
          <a:ext cx="331907" cy="42155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3780143" y="1016267"/>
        <a:ext cx="232335" cy="252931"/>
      </dsp:txXfrm>
    </dsp:sp>
    <dsp:sp modelId="{8B9BA048-C374-4C0F-BF72-6EB7BF17E398}">
      <dsp:nvSpPr>
        <dsp:cNvPr id="0" name=""/>
        <dsp:cNvSpPr/>
      </dsp:nvSpPr>
      <dsp:spPr>
        <a:xfrm>
          <a:off x="4078234" y="1104127"/>
          <a:ext cx="1249048" cy="124904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Set new Standards</a:t>
          </a:r>
        </a:p>
      </dsp:txBody>
      <dsp:txXfrm>
        <a:off x="4261153" y="1287046"/>
        <a:ext cx="883210" cy="883210"/>
      </dsp:txXfrm>
    </dsp:sp>
    <dsp:sp modelId="{D5373288-E213-43F9-9921-C56B6C831A4A}">
      <dsp:nvSpPr>
        <dsp:cNvPr id="0" name=""/>
        <dsp:cNvSpPr/>
      </dsp:nvSpPr>
      <dsp:spPr>
        <a:xfrm rot="6480000">
          <a:off x="4249960" y="2400693"/>
          <a:ext cx="331907" cy="42155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315131" y="2437655"/>
        <a:ext cx="232335" cy="252931"/>
      </dsp:txXfrm>
    </dsp:sp>
    <dsp:sp modelId="{E07F0C5F-583D-4AD0-92E2-F3C0B2E753FC}">
      <dsp:nvSpPr>
        <dsp:cNvPr id="0" name=""/>
        <dsp:cNvSpPr/>
      </dsp:nvSpPr>
      <dsp:spPr>
        <a:xfrm>
          <a:off x="3498738" y="2887633"/>
          <a:ext cx="1249048" cy="124904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Compare results of practice to  set standards </a:t>
          </a:r>
        </a:p>
      </dsp:txBody>
      <dsp:txXfrm>
        <a:off x="3681657" y="3070552"/>
        <a:ext cx="883210" cy="883210"/>
      </dsp:txXfrm>
    </dsp:sp>
    <dsp:sp modelId="{E888BEFC-9640-4F30-9D6E-6A1B37A4617E}">
      <dsp:nvSpPr>
        <dsp:cNvPr id="0" name=""/>
        <dsp:cNvSpPr/>
      </dsp:nvSpPr>
      <dsp:spPr>
        <a:xfrm rot="10800000">
          <a:off x="3029058" y="3301380"/>
          <a:ext cx="331907" cy="42155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3128630" y="3385691"/>
        <a:ext cx="232335" cy="252931"/>
      </dsp:txXfrm>
    </dsp:sp>
    <dsp:sp modelId="{7E02D981-5ABB-47AA-93AC-DC2AF30874BF}">
      <dsp:nvSpPr>
        <dsp:cNvPr id="0" name=""/>
        <dsp:cNvSpPr/>
      </dsp:nvSpPr>
      <dsp:spPr>
        <a:xfrm>
          <a:off x="1623449" y="2887633"/>
          <a:ext cx="1249048" cy="1249048"/>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Reflect, plan, implement change</a:t>
          </a:r>
        </a:p>
      </dsp:txBody>
      <dsp:txXfrm>
        <a:off x="1806368" y="3070552"/>
        <a:ext cx="883210" cy="883210"/>
      </dsp:txXfrm>
    </dsp:sp>
    <dsp:sp modelId="{0448B9AF-FF8A-46ED-B3C5-60903BCE6915}">
      <dsp:nvSpPr>
        <dsp:cNvPr id="0" name=""/>
        <dsp:cNvSpPr/>
      </dsp:nvSpPr>
      <dsp:spPr>
        <a:xfrm rot="15120000">
          <a:off x="1795174" y="2418561"/>
          <a:ext cx="331907" cy="42155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1860345" y="2550221"/>
        <a:ext cx="232335" cy="252931"/>
      </dsp:txXfrm>
    </dsp:sp>
    <dsp:sp modelId="{460829C5-069A-47A3-9BF0-79612C0A0756}">
      <dsp:nvSpPr>
        <dsp:cNvPr id="0" name=""/>
        <dsp:cNvSpPr/>
      </dsp:nvSpPr>
      <dsp:spPr>
        <a:xfrm>
          <a:off x="1043953" y="1104127"/>
          <a:ext cx="1249048" cy="1249048"/>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Evaluate </a:t>
          </a:r>
        </a:p>
      </dsp:txBody>
      <dsp:txXfrm>
        <a:off x="1226872" y="1287046"/>
        <a:ext cx="883210" cy="883210"/>
      </dsp:txXfrm>
    </dsp:sp>
    <dsp:sp modelId="{614319AD-CDD3-4351-96E8-3D1205DD54D2}">
      <dsp:nvSpPr>
        <dsp:cNvPr id="0" name=""/>
        <dsp:cNvSpPr/>
      </dsp:nvSpPr>
      <dsp:spPr>
        <a:xfrm rot="19440000">
          <a:off x="2253494" y="972262"/>
          <a:ext cx="331907" cy="421553"/>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63002" y="1085836"/>
        <a:ext cx="232335" cy="25293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067E290-C035-BF42-A0BB-B9B72A6C1835}" type="datetimeFigureOut">
              <a:rPr lang="en-US" smtClean="0"/>
              <a:t>10/3/2016</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1F9240F-B1CE-AC49-9563-5EB9941D7195}" type="slidenum">
              <a:rPr lang="en-US" smtClean="0"/>
              <a:t>‹#›</a:t>
            </a:fld>
            <a:endParaRPr lang="en-US"/>
          </a:p>
        </p:txBody>
      </p:sp>
    </p:spTree>
    <p:extLst>
      <p:ext uri="{BB962C8B-B14F-4D97-AF65-F5344CB8AC3E}">
        <p14:creationId xmlns:p14="http://schemas.microsoft.com/office/powerpoint/2010/main" val="10155538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1</a:t>
            </a:fld>
            <a:endParaRPr lang="en-US"/>
          </a:p>
        </p:txBody>
      </p:sp>
    </p:spTree>
    <p:extLst>
      <p:ext uri="{BB962C8B-B14F-4D97-AF65-F5344CB8AC3E}">
        <p14:creationId xmlns:p14="http://schemas.microsoft.com/office/powerpoint/2010/main" val="1220604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52723" y="4415790"/>
            <a:ext cx="5608320" cy="4183380"/>
          </a:xfrm>
        </p:spPr>
        <p:txBody>
          <a:bodyPr/>
          <a:lstStyle/>
          <a:p>
            <a:r>
              <a:rPr lang="en-US" sz="1400" b="1" dirty="0"/>
              <a:t>Goal of documentation is to substantiate daily skilled care</a:t>
            </a:r>
          </a:p>
          <a:p>
            <a:pPr marL="174708" indent="-174708">
              <a:buFont typeface="Arial" panose="020B0604020202020204" pitchFamily="34" charset="0"/>
              <a:buChar char="•"/>
            </a:pPr>
            <a:r>
              <a:rPr lang="en-US" sz="1400" dirty="0"/>
              <a:t>Required for Medicare reimbursement</a:t>
            </a:r>
          </a:p>
          <a:p>
            <a:pPr marL="174708" indent="-174708">
              <a:buFont typeface="Arial" panose="020B0604020202020204" pitchFamily="34" charset="0"/>
              <a:buChar char="•"/>
            </a:pPr>
            <a:r>
              <a:rPr lang="en-US" sz="1400" dirty="0"/>
              <a:t>Establish Case Mix Index for Medicaid</a:t>
            </a:r>
          </a:p>
          <a:p>
            <a:pPr marL="174708" indent="-174708">
              <a:buFont typeface="Arial" panose="020B0604020202020204" pitchFamily="34" charset="0"/>
              <a:buChar char="•"/>
            </a:pPr>
            <a:r>
              <a:rPr lang="en-US" sz="1400" dirty="0"/>
              <a:t>Record treatments, therapies and resident response</a:t>
            </a:r>
          </a:p>
          <a:p>
            <a:pPr marL="174708" indent="-174708">
              <a:buFont typeface="Arial" panose="020B0604020202020204" pitchFamily="34" charset="0"/>
              <a:buChar char="•"/>
            </a:pPr>
            <a:r>
              <a:rPr lang="en-US" sz="1400" dirty="0"/>
              <a:t>Communicate between disciplines  </a:t>
            </a:r>
          </a:p>
          <a:p>
            <a:pPr marL="174708" indent="-174708">
              <a:buFont typeface="Arial" panose="020B0604020202020204" pitchFamily="34" charset="0"/>
              <a:buChar char="•"/>
            </a:pPr>
            <a:r>
              <a:rPr lang="en-US" sz="1400" dirty="0"/>
              <a:t>facilitate continuity of care</a:t>
            </a:r>
          </a:p>
          <a:p>
            <a:endParaRPr lang="en-US" sz="1400" b="1" dirty="0"/>
          </a:p>
          <a:p>
            <a:r>
              <a:rPr lang="en-US" sz="1400" b="1" dirty="0"/>
              <a:t>Continuity of Care</a:t>
            </a:r>
          </a:p>
          <a:p>
            <a:pPr marL="174708" indent="-174708">
              <a:buFont typeface="Arial" panose="020B0604020202020204" pitchFamily="34" charset="0"/>
              <a:buChar char="•"/>
            </a:pPr>
            <a:r>
              <a:rPr lang="en-US" sz="1400" dirty="0"/>
              <a:t>Care planning</a:t>
            </a:r>
          </a:p>
          <a:p>
            <a:pPr marL="174708" indent="-174708">
              <a:buFont typeface="Arial" panose="020B0604020202020204" pitchFamily="34" charset="0"/>
              <a:buChar char="•"/>
            </a:pPr>
            <a:r>
              <a:rPr lang="en-US" sz="1400" dirty="0"/>
              <a:t>Patient centric care</a:t>
            </a:r>
          </a:p>
          <a:p>
            <a:endParaRPr lang="en-US" sz="1400" b="1" dirty="0"/>
          </a:p>
          <a:p>
            <a:r>
              <a:rPr lang="en-US" sz="1400" b="1" dirty="0"/>
              <a:t>Federal Regulations F 514</a:t>
            </a:r>
          </a:p>
          <a:p>
            <a:pPr marL="174708" indent="-174708">
              <a:buFont typeface="Arial" panose="020B0604020202020204" pitchFamily="34" charset="0"/>
              <a:buChar char="•"/>
            </a:pPr>
            <a:r>
              <a:rPr lang="en-US" sz="1400" dirty="0"/>
              <a:t>In order to obtain and maintain Medicare certification:</a:t>
            </a:r>
          </a:p>
          <a:p>
            <a:pPr marL="174708" indent="-174708">
              <a:buFont typeface="Arial" panose="020B0604020202020204" pitchFamily="34" charset="0"/>
              <a:buChar char="•"/>
            </a:pPr>
            <a:r>
              <a:rPr lang="en-US" sz="1400" dirty="0"/>
              <a:t>The facility must maintain clinical records on each resident in accordance with accepted professional standards and practices that are</a:t>
            </a:r>
          </a:p>
          <a:p>
            <a:pPr marL="640594" lvl="1" indent="-174708">
              <a:buFont typeface="Arial" panose="020B0604020202020204" pitchFamily="34" charset="0"/>
              <a:buChar char="•"/>
            </a:pPr>
            <a:r>
              <a:rPr lang="en-US" sz="1400" dirty="0"/>
              <a:t>Complete</a:t>
            </a:r>
          </a:p>
          <a:p>
            <a:pPr marL="640594" lvl="1" indent="-174708">
              <a:buFont typeface="Arial" panose="020B0604020202020204" pitchFamily="34" charset="0"/>
              <a:buChar char="•"/>
            </a:pPr>
            <a:r>
              <a:rPr lang="en-US" sz="1400" dirty="0"/>
              <a:t>Accurately documented</a:t>
            </a:r>
          </a:p>
          <a:p>
            <a:pPr marL="640594" lvl="1" indent="-174708">
              <a:buFont typeface="Arial" panose="020B0604020202020204" pitchFamily="34" charset="0"/>
              <a:buChar char="•"/>
            </a:pPr>
            <a:r>
              <a:rPr lang="en-US" sz="1400" dirty="0"/>
              <a:t>Readily accessible</a:t>
            </a:r>
          </a:p>
          <a:p>
            <a:pPr marL="640594" lvl="1" indent="-174708">
              <a:buFont typeface="Arial" panose="020B0604020202020204" pitchFamily="34" charset="0"/>
              <a:buChar char="•"/>
            </a:pPr>
            <a:r>
              <a:rPr lang="en-US" sz="1400" dirty="0"/>
              <a:t>Systematically organized</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10</a:t>
            </a:fld>
            <a:endParaRPr lang="en-US"/>
          </a:p>
        </p:txBody>
      </p:sp>
    </p:spTree>
    <p:extLst>
      <p:ext uri="{BB962C8B-B14F-4D97-AF65-F5344CB8AC3E}">
        <p14:creationId xmlns:p14="http://schemas.microsoft.com/office/powerpoint/2010/main" val="4247952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11</a:t>
            </a:fld>
            <a:endParaRPr lang="en-US"/>
          </a:p>
        </p:txBody>
      </p:sp>
    </p:spTree>
    <p:extLst>
      <p:ext uri="{BB962C8B-B14F-4D97-AF65-F5344CB8AC3E}">
        <p14:creationId xmlns:p14="http://schemas.microsoft.com/office/powerpoint/2010/main" val="823487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12</a:t>
            </a:fld>
            <a:endParaRPr lang="en-US"/>
          </a:p>
        </p:txBody>
      </p:sp>
    </p:spTree>
    <p:extLst>
      <p:ext uri="{BB962C8B-B14F-4D97-AF65-F5344CB8AC3E}">
        <p14:creationId xmlns:p14="http://schemas.microsoft.com/office/powerpoint/2010/main" val="2891999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555932"/>
          </a:xfrm>
        </p:spPr>
        <p:txBody>
          <a:bodyPr/>
          <a:lstStyle/>
          <a:p>
            <a:r>
              <a:rPr lang="en-US" sz="1400" dirty="0"/>
              <a:t>General Documentation Tips</a:t>
            </a:r>
          </a:p>
          <a:p>
            <a:pPr lvl="1"/>
            <a:r>
              <a:rPr lang="en-US" sz="1400" dirty="0"/>
              <a:t>a.	Communication of resident’s needs and care received</a:t>
            </a:r>
          </a:p>
          <a:p>
            <a:pPr lvl="1"/>
            <a:r>
              <a:rPr lang="en-US" sz="1400" dirty="0"/>
              <a:t>b.	Demonstrate clinical decision making</a:t>
            </a:r>
          </a:p>
          <a:p>
            <a:pPr lvl="1"/>
            <a:r>
              <a:rPr lang="en-US" sz="1400" dirty="0"/>
              <a:t>c.	Demonstrate need for skilled level of care</a:t>
            </a:r>
          </a:p>
          <a:p>
            <a:pPr lvl="1"/>
            <a:r>
              <a:rPr lang="en-US" sz="1400" dirty="0"/>
              <a:t>d.	Documentation should support appropriately billed services</a:t>
            </a:r>
          </a:p>
          <a:p>
            <a:pPr lvl="1"/>
            <a:r>
              <a:rPr lang="en-US" sz="1400" dirty="0"/>
              <a:t>e.	Document on all clinical issues</a:t>
            </a:r>
          </a:p>
          <a:p>
            <a:pPr lvl="1"/>
            <a:r>
              <a:rPr lang="en-US" sz="1400" dirty="0"/>
              <a:t>f.	Document on Rehab/treatments</a:t>
            </a:r>
          </a:p>
          <a:p>
            <a:pPr lvl="1"/>
            <a:r>
              <a:rPr lang="en-US" sz="1400" dirty="0"/>
              <a:t>g.	Document on ADLs/other functional areas</a:t>
            </a:r>
          </a:p>
          <a:p>
            <a:pPr lvl="1"/>
            <a:r>
              <a:rPr lang="en-US" sz="1400" dirty="0"/>
              <a:t>h.	Document on Cognition/mood</a:t>
            </a:r>
          </a:p>
          <a:p>
            <a:pPr lvl="1"/>
            <a:r>
              <a:rPr lang="en-US" sz="1400" dirty="0" err="1"/>
              <a:t>i</a:t>
            </a:r>
            <a:r>
              <a:rPr lang="en-US" sz="1400" dirty="0"/>
              <a:t>.	Document on changes in condition/new orders</a:t>
            </a:r>
          </a:p>
          <a:p>
            <a:pPr lvl="1"/>
            <a:r>
              <a:rPr lang="en-US" sz="1400" dirty="0"/>
              <a:t>j.	Be sure that your notes reflect the individual </a:t>
            </a:r>
            <a:r>
              <a:rPr lang="en-US" sz="1400" dirty="0" smtClean="0"/>
              <a:t>resident</a:t>
            </a:r>
            <a:endParaRPr lang="en-US" sz="1400" dirty="0"/>
          </a:p>
        </p:txBody>
      </p:sp>
      <p:sp>
        <p:nvSpPr>
          <p:cNvPr id="4" name="Slide Number Placeholder 3"/>
          <p:cNvSpPr>
            <a:spLocks noGrp="1"/>
          </p:cNvSpPr>
          <p:nvPr>
            <p:ph type="sldNum" sz="quarter" idx="10"/>
          </p:nvPr>
        </p:nvSpPr>
        <p:spPr/>
        <p:txBody>
          <a:bodyPr/>
          <a:lstStyle/>
          <a:p>
            <a:fld id="{C1F9240F-B1CE-AC49-9563-5EB9941D7195}" type="slidenum">
              <a:rPr lang="en-US" smtClean="0"/>
              <a:t>13</a:t>
            </a:fld>
            <a:endParaRPr lang="en-US"/>
          </a:p>
        </p:txBody>
      </p:sp>
    </p:spTree>
    <p:extLst>
      <p:ext uri="{BB962C8B-B14F-4D97-AF65-F5344CB8AC3E}">
        <p14:creationId xmlns:p14="http://schemas.microsoft.com/office/powerpoint/2010/main" val="1970479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516175"/>
          </a:xfrm>
        </p:spPr>
        <p:txBody>
          <a:bodyPr/>
          <a:lstStyle/>
          <a:p>
            <a:endParaRPr lang="en-US" sz="1400" dirty="0"/>
          </a:p>
        </p:txBody>
      </p:sp>
      <p:sp>
        <p:nvSpPr>
          <p:cNvPr id="4" name="Slide Number Placeholder 3"/>
          <p:cNvSpPr>
            <a:spLocks noGrp="1"/>
          </p:cNvSpPr>
          <p:nvPr>
            <p:ph type="sldNum" sz="quarter" idx="10"/>
          </p:nvPr>
        </p:nvSpPr>
        <p:spPr/>
        <p:txBody>
          <a:bodyPr/>
          <a:lstStyle/>
          <a:p>
            <a:fld id="{C1F9240F-B1CE-AC49-9563-5EB9941D7195}" type="slidenum">
              <a:rPr lang="en-US" smtClean="0"/>
              <a:t>14</a:t>
            </a:fld>
            <a:endParaRPr lang="en-US"/>
          </a:p>
        </p:txBody>
      </p:sp>
    </p:spTree>
    <p:extLst>
      <p:ext uri="{BB962C8B-B14F-4D97-AF65-F5344CB8AC3E}">
        <p14:creationId xmlns:p14="http://schemas.microsoft.com/office/powerpoint/2010/main" val="259574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400" dirty="0"/>
              <a:t>V.	Common Documentation issues that lead to denial /RUG reduction:</a:t>
            </a:r>
          </a:p>
          <a:p>
            <a:pPr lvl="1"/>
            <a:r>
              <a:rPr lang="en-US" sz="1400" dirty="0"/>
              <a:t>a.	Physician orders too vague</a:t>
            </a:r>
          </a:p>
          <a:p>
            <a:pPr lvl="1"/>
            <a:r>
              <a:rPr lang="en-US" sz="1400" dirty="0"/>
              <a:t>b.	Notes do not reflect progress (medical necessity, “reasonable &amp; necessary”)</a:t>
            </a:r>
          </a:p>
          <a:p>
            <a:pPr lvl="1"/>
            <a:r>
              <a:rPr lang="en-US" sz="1400" dirty="0"/>
              <a:t>c.	MDS, Therapy &amp; Nursing notes inconsistent</a:t>
            </a:r>
          </a:p>
          <a:p>
            <a:pPr lvl="1"/>
            <a:r>
              <a:rPr lang="en-US" sz="1400" dirty="0"/>
              <a:t>d.	In an unpredictable manner</a:t>
            </a:r>
          </a:p>
          <a:p>
            <a:pPr lvl="1"/>
            <a:r>
              <a:rPr lang="en-US" sz="1400" dirty="0"/>
              <a:t>e.	Lack of objective, measurable and functional goals</a:t>
            </a:r>
          </a:p>
          <a:p>
            <a:pPr lvl="1"/>
            <a:r>
              <a:rPr lang="en-US" sz="1400" dirty="0"/>
              <a:t>f.	 MDS inconsistencies among RUG items</a:t>
            </a:r>
          </a:p>
          <a:p>
            <a:endParaRPr lang="en-US" sz="1400" dirty="0"/>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15</a:t>
            </a:fld>
            <a:endParaRPr lang="en-US"/>
          </a:p>
        </p:txBody>
      </p:sp>
    </p:spTree>
    <p:extLst>
      <p:ext uri="{BB962C8B-B14F-4D97-AF65-F5344CB8AC3E}">
        <p14:creationId xmlns:p14="http://schemas.microsoft.com/office/powerpoint/2010/main" val="319146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16</a:t>
            </a:fld>
            <a:endParaRPr lang="en-US"/>
          </a:p>
        </p:txBody>
      </p:sp>
    </p:spTree>
    <p:extLst>
      <p:ext uri="{BB962C8B-B14F-4D97-AF65-F5344CB8AC3E}">
        <p14:creationId xmlns:p14="http://schemas.microsoft.com/office/powerpoint/2010/main" val="1285159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lstStyle/>
          <a:p>
            <a:r>
              <a:rPr lang="en-US" dirty="0" smtClean="0"/>
              <a:t>5 </a:t>
            </a:r>
            <a:r>
              <a:rPr lang="en-US" dirty="0"/>
              <a:t>broad categories of skilled care</a:t>
            </a:r>
          </a:p>
          <a:p>
            <a:r>
              <a:rPr lang="en-US" dirty="0"/>
              <a:t>a.	Observation and assessment- Observation and assessment constitute skilled services when the skills of a technical or professional person are required to identify and evaluate the patient’s need for modification of treatment or for additional medical procedures until his or her condition is stabilized.</a:t>
            </a:r>
          </a:p>
          <a:p>
            <a:r>
              <a:rPr lang="en-US" dirty="0"/>
              <a:t>b.	Management and evaluation- The development, management, and evaluation of a patient care plan based on the physician’s orders constitute skilled services when, because of the patient’s physical or mental condition, those activities require the</a:t>
            </a:r>
          </a:p>
          <a:p>
            <a:r>
              <a:rPr lang="en-US" dirty="0"/>
              <a:t>involvement of technical or professional personnel in order to meet the patient’s</a:t>
            </a:r>
          </a:p>
          <a:p>
            <a:r>
              <a:rPr lang="en-US" dirty="0"/>
              <a:t>needs, promote recovery, and ensure medical safety.</a:t>
            </a:r>
          </a:p>
          <a:p>
            <a:r>
              <a:rPr lang="en-US" dirty="0"/>
              <a:t>c.	Teaching and training- Patient education services are skilled services if the use of technical or professional personnel is necessary to teach a patient self‐maintenance</a:t>
            </a:r>
          </a:p>
          <a:p>
            <a:r>
              <a:rPr lang="en-US" dirty="0"/>
              <a:t>Examples of skilled teaching activities:</a:t>
            </a:r>
          </a:p>
          <a:p>
            <a:r>
              <a:rPr lang="en-US" dirty="0" err="1"/>
              <a:t>i</a:t>
            </a:r>
            <a:r>
              <a:rPr lang="en-US" dirty="0"/>
              <a:t>.	Self‐administration of injectable medications</a:t>
            </a:r>
          </a:p>
          <a:p>
            <a:r>
              <a:rPr lang="en-US" dirty="0"/>
              <a:t>ii.	A newly diagnosed diabetic (insulin, diet, foot‐care)</a:t>
            </a:r>
          </a:p>
          <a:p>
            <a:r>
              <a:rPr lang="en-US" dirty="0"/>
              <a:t>iii.	Self‐administration of nebs/inhalers</a:t>
            </a:r>
          </a:p>
          <a:p>
            <a:r>
              <a:rPr lang="en-US" dirty="0"/>
              <a:t>iv.	Gait training/prosthesis care</a:t>
            </a:r>
          </a:p>
          <a:p>
            <a:r>
              <a:rPr lang="en-US" dirty="0"/>
              <a:t>v.	Care of a recent colostomy/ ileostomy</a:t>
            </a:r>
          </a:p>
          <a:p>
            <a:r>
              <a:rPr lang="en-US" dirty="0"/>
              <a:t>vi.	Care of braces, splints, orthotics</a:t>
            </a:r>
          </a:p>
          <a:p>
            <a:r>
              <a:rPr lang="en-US" dirty="0"/>
              <a:t>d</a:t>
            </a:r>
            <a:r>
              <a:rPr lang="en-US" dirty="0" smtClean="0"/>
              <a:t>.</a:t>
            </a:r>
            <a:r>
              <a:rPr lang="en-US" dirty="0"/>
              <a:t>	Central or peripheral intravenous therapy</a:t>
            </a:r>
          </a:p>
          <a:p>
            <a:r>
              <a:rPr lang="en-US" dirty="0"/>
              <a:t>ii.	Pressure ulcer management</a:t>
            </a:r>
          </a:p>
          <a:p>
            <a:r>
              <a:rPr lang="en-US" dirty="0"/>
              <a:t>iii.	Tube feeding (meeting requirements)</a:t>
            </a:r>
          </a:p>
          <a:p>
            <a:r>
              <a:rPr lang="en-US" dirty="0"/>
              <a:t>iv.	Nasopharyngeal and tracheostomy suctioning</a:t>
            </a:r>
          </a:p>
          <a:p>
            <a:r>
              <a:rPr lang="en-US" dirty="0"/>
              <a:t>v.	Wound </a:t>
            </a:r>
            <a:r>
              <a:rPr lang="en-US" dirty="0" smtClean="0"/>
              <a:t>management</a:t>
            </a:r>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17</a:t>
            </a:fld>
            <a:endParaRPr lang="en-US"/>
          </a:p>
        </p:txBody>
      </p:sp>
    </p:spTree>
    <p:extLst>
      <p:ext uri="{BB962C8B-B14F-4D97-AF65-F5344CB8AC3E}">
        <p14:creationId xmlns:p14="http://schemas.microsoft.com/office/powerpoint/2010/main" val="1699510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Analytics module helps you set goals for QM and KPI as well as  managing the work flow for PIP</a:t>
            </a:r>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18</a:t>
            </a:fld>
            <a:endParaRPr lang="en-US"/>
          </a:p>
        </p:txBody>
      </p:sp>
    </p:spTree>
    <p:extLst>
      <p:ext uri="{BB962C8B-B14F-4D97-AF65-F5344CB8AC3E}">
        <p14:creationId xmlns:p14="http://schemas.microsoft.com/office/powerpoint/2010/main" val="2047584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19</a:t>
            </a:fld>
            <a:endParaRPr lang="en-US"/>
          </a:p>
        </p:txBody>
      </p:sp>
    </p:spTree>
    <p:extLst>
      <p:ext uri="{BB962C8B-B14F-4D97-AF65-F5344CB8AC3E}">
        <p14:creationId xmlns:p14="http://schemas.microsoft.com/office/powerpoint/2010/main" val="782056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2</a:t>
            </a:fld>
            <a:endParaRPr lang="en-US"/>
          </a:p>
        </p:txBody>
      </p:sp>
    </p:spTree>
    <p:extLst>
      <p:ext uri="{BB962C8B-B14F-4D97-AF65-F5344CB8AC3E}">
        <p14:creationId xmlns:p14="http://schemas.microsoft.com/office/powerpoint/2010/main" val="3514173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Medicare eligibility requirements</a:t>
            </a:r>
          </a:p>
          <a:p>
            <a:r>
              <a:rPr lang="en-US" dirty="0"/>
              <a:t>a.	A medically necessary three-day hospital stay must have occurred. This does 	not include emergency room hours; rather, the clock starts ticking at the time 	the patient is admitted to an acute care bed. The hospital discharge must have 	occurred on or after the first day of the month in which the individual attains 	age 65 or becomes entitled to health insurance benefits under the disability 		or chronic renal disease provisions of the Medicare law. The three 	consecutive calendar days’ requirement can be met by stays totaling three 	consecutive days in one or more hospitals. In determining whether the 	requirement has been met, the day of admission, but not the day of 	discharge, is counted as a hospital inpatient day.</a:t>
            </a:r>
          </a:p>
          <a:p>
            <a:r>
              <a:rPr lang="en-US" dirty="0"/>
              <a:t>The patient must receive Part A care within 30 days of the qualifying hospital 	stay. Customarily, this is not a problem unless the patient is returning after 	being 	discharged home or is being readmitted from another setting. In such 	cases, it is very important to determine the reason for the return service, how 	it relates to the original qualifying stay, and whether a Medical Predictability 	Order was written.</a:t>
            </a:r>
          </a:p>
          <a:p>
            <a:r>
              <a:rPr lang="en-US" dirty="0"/>
              <a:t>Medicare skilled service requirements</a:t>
            </a:r>
          </a:p>
          <a:p>
            <a:r>
              <a:rPr lang="en-US" dirty="0" err="1"/>
              <a:t>i</a:t>
            </a:r>
            <a:r>
              <a:rPr lang="en-US" dirty="0"/>
              <a:t>.	 Daily Basis</a:t>
            </a:r>
          </a:p>
          <a:p>
            <a:r>
              <a:rPr lang="en-US" dirty="0"/>
              <a:t>ii.	Rehabilitation—PT/OT/ST at least 5 days a week</a:t>
            </a:r>
          </a:p>
          <a:p>
            <a:r>
              <a:rPr lang="en-US" dirty="0"/>
              <a:t>iii.	Skilled Nursing—7 days a week</a:t>
            </a:r>
          </a:p>
          <a:p>
            <a:r>
              <a:rPr lang="en-US" dirty="0"/>
              <a:t>iv.	Restorative Nursing—at least 6 days a week</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20</a:t>
            </a:fld>
            <a:endParaRPr lang="en-US"/>
          </a:p>
        </p:txBody>
      </p:sp>
    </p:spTree>
    <p:extLst>
      <p:ext uri="{BB962C8B-B14F-4D97-AF65-F5344CB8AC3E}">
        <p14:creationId xmlns:p14="http://schemas.microsoft.com/office/powerpoint/2010/main" val="1504986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21</a:t>
            </a:fld>
            <a:endParaRPr lang="en-US"/>
          </a:p>
        </p:txBody>
      </p:sp>
    </p:spTree>
    <p:extLst>
      <p:ext uri="{BB962C8B-B14F-4D97-AF65-F5344CB8AC3E}">
        <p14:creationId xmlns:p14="http://schemas.microsoft.com/office/powerpoint/2010/main" val="3831568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Medicare eligibility requirements</a:t>
            </a:r>
          </a:p>
          <a:p>
            <a:pPr marL="228600" indent="-228600">
              <a:buAutoNum type="alphaLcPeriod"/>
            </a:pPr>
            <a:r>
              <a:rPr lang="en-US" dirty="0"/>
              <a:t>A medically necessary three-day hospital stay must have occurred – be aware of Observation </a:t>
            </a:r>
            <a:r>
              <a:rPr lang="en-US" dirty="0" smtClean="0"/>
              <a:t>days  - renewed focus from RA for observation day use </a:t>
            </a:r>
            <a:endParaRPr lang="en-US" dirty="0"/>
          </a:p>
          <a:p>
            <a:pPr marL="228600" indent="-228600">
              <a:buAutoNum type="alphaLcPeriod"/>
            </a:pPr>
            <a:r>
              <a:rPr lang="en-US" dirty="0"/>
              <a:t>The patient must receive Part A care within 30 days of the qualifying hospital 	stay.	 </a:t>
            </a:r>
          </a:p>
          <a:p>
            <a:pPr marL="228600" indent="-228600">
              <a:buAutoNum type="alphaLcPeriod"/>
            </a:pPr>
            <a:r>
              <a:rPr lang="en-US" dirty="0"/>
              <a:t>Skilled Service Requirements </a:t>
            </a:r>
          </a:p>
          <a:p>
            <a:pPr marL="685800" lvl="1" indent="-228600">
              <a:buAutoNum type="alphaLcPeriod"/>
            </a:pPr>
            <a:r>
              <a:rPr lang="en-US" dirty="0"/>
              <a:t>Daily Basis</a:t>
            </a:r>
          </a:p>
          <a:p>
            <a:pPr marL="685800" lvl="1" indent="-228600">
              <a:buAutoNum type="alphaLcPeriod"/>
            </a:pPr>
            <a:r>
              <a:rPr lang="en-US" dirty="0"/>
              <a:t>Rehabilitation—PT/OT/ST at least 5 days a week</a:t>
            </a:r>
          </a:p>
          <a:p>
            <a:pPr marL="685800" lvl="1" indent="-228600">
              <a:buAutoNum type="alphaLcPeriod"/>
            </a:pPr>
            <a:r>
              <a:rPr lang="en-US" dirty="0"/>
              <a:t>Skilled Nursing—7 days a week</a:t>
            </a:r>
          </a:p>
          <a:p>
            <a:pPr marL="685800" lvl="1" indent="-228600">
              <a:buAutoNum type="alphaLcPeriod"/>
            </a:pPr>
            <a:r>
              <a:rPr lang="en-US" dirty="0"/>
              <a:t>Restorative Nursing—at least 6 days a week</a:t>
            </a:r>
          </a:p>
          <a:p>
            <a:pPr lvl="0"/>
            <a:endParaRPr lang="en-US" dirty="0"/>
          </a:p>
          <a:p>
            <a:pPr lvl="0"/>
            <a:r>
              <a:rPr lang="en-US" dirty="0"/>
              <a:t>NCD/ LCD – issued by CMS/ MAC (in the lack of an LCD, refer to the National) – issues express directives re documentation and specific coding requirements</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22</a:t>
            </a:fld>
            <a:endParaRPr lang="en-US"/>
          </a:p>
        </p:txBody>
      </p:sp>
    </p:spTree>
    <p:extLst>
      <p:ext uri="{BB962C8B-B14F-4D97-AF65-F5344CB8AC3E}">
        <p14:creationId xmlns:p14="http://schemas.microsoft.com/office/powerpoint/2010/main" val="89412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23</a:t>
            </a:fld>
            <a:endParaRPr lang="en-US"/>
          </a:p>
        </p:txBody>
      </p:sp>
    </p:spTree>
    <p:extLst>
      <p:ext uri="{BB962C8B-B14F-4D97-AF65-F5344CB8AC3E}">
        <p14:creationId xmlns:p14="http://schemas.microsoft.com/office/powerpoint/2010/main" val="2131003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 – to ensure a full and proper response – must have Policy &amp; Procedure in place to address the process:</a:t>
            </a:r>
          </a:p>
          <a:p>
            <a:pPr marL="228600" indent="-228600">
              <a:buFont typeface="+mj-lt"/>
              <a:buAutoNum type="arabicPeriod"/>
            </a:pPr>
            <a:r>
              <a:rPr lang="en-US" dirty="0"/>
              <a:t>What is the response process – CBO/ Medical Records/ Clinician/ Therapy</a:t>
            </a:r>
          </a:p>
          <a:p>
            <a:pPr marL="228600" indent="-228600">
              <a:buFont typeface="+mj-lt"/>
              <a:buAutoNum type="arabicPeriod"/>
            </a:pPr>
            <a:r>
              <a:rPr lang="en-US" dirty="0"/>
              <a:t>Who will manage the response – and HOW</a:t>
            </a:r>
          </a:p>
          <a:p>
            <a:pPr marL="228600" indent="-228600">
              <a:buFont typeface="+mj-lt"/>
              <a:buAutoNum type="arabicPeriod"/>
            </a:pPr>
            <a:r>
              <a:rPr lang="en-US" dirty="0"/>
              <a:t>Who will track the response – and HOW</a:t>
            </a:r>
          </a:p>
          <a:p>
            <a:endParaRPr lang="en-US" dirty="0"/>
          </a:p>
          <a:p>
            <a:r>
              <a:rPr lang="en-US" dirty="0"/>
              <a:t>ADRS or Recoupment Requests</a:t>
            </a:r>
          </a:p>
          <a:p>
            <a:endParaRPr lang="en-US" dirty="0"/>
          </a:p>
          <a:p>
            <a:r>
              <a:rPr lang="en-US" dirty="0"/>
              <a:t>ADRs issued electronically – can be monitored in </a:t>
            </a:r>
            <a:r>
              <a:rPr lang="en-US" dirty="0" err="1"/>
              <a:t>eSolutions</a:t>
            </a:r>
            <a:r>
              <a:rPr lang="en-US" dirty="0"/>
              <a:t> or Ability EASE, and by letter – know where the letters are going (855) and what they look like. Examples on the </a:t>
            </a:r>
          </a:p>
          <a:p>
            <a:r>
              <a:rPr lang="en-US" dirty="0"/>
              <a:t>RA websites, CMS website for SMRC and CERT, etc. </a:t>
            </a:r>
          </a:p>
          <a:p>
            <a:endParaRPr lang="en-US" dirty="0"/>
          </a:p>
          <a:p>
            <a:r>
              <a:rPr lang="en-US" dirty="0"/>
              <a:t>Automatic review recoupment will be noted on the remittance – Code N432 (or N469 if related to CERT)</a:t>
            </a:r>
          </a:p>
          <a:p>
            <a:endParaRPr lang="en-US" dirty="0"/>
          </a:p>
          <a:p>
            <a:r>
              <a:rPr lang="en-US" dirty="0"/>
              <a:t>P&amp;P and compliance plan should be integrated into job descriptions and performance evaluations</a:t>
            </a:r>
          </a:p>
          <a:p>
            <a:endParaRPr lang="en-US" dirty="0"/>
          </a:p>
          <a:p>
            <a:r>
              <a:rPr lang="en-US" dirty="0"/>
              <a:t>Track ADRs and reviews – only 1 per claim</a:t>
            </a:r>
          </a:p>
          <a:p>
            <a:r>
              <a:rPr lang="en-US" dirty="0"/>
              <a:t>Utilize tracking tool to track outcomes so that you can better evaluate educational needs and PROVIDE EDUCATION</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24</a:t>
            </a:fld>
            <a:endParaRPr lang="en-US"/>
          </a:p>
        </p:txBody>
      </p:sp>
    </p:spTree>
    <p:extLst>
      <p:ext uri="{BB962C8B-B14F-4D97-AF65-F5344CB8AC3E}">
        <p14:creationId xmlns:p14="http://schemas.microsoft.com/office/powerpoint/2010/main" val="29434663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80452"/>
            <a:ext cx="5608320" cy="4318718"/>
          </a:xfrm>
        </p:spPr>
        <p:txBody>
          <a:bodyPr/>
          <a:lstStyle/>
          <a:p>
            <a:r>
              <a:rPr lang="en-US" sz="1050" b="1" dirty="0"/>
              <a:t>Diagnosis management- </a:t>
            </a:r>
            <a:r>
              <a:rPr lang="en-US" sz="1050" dirty="0"/>
              <a:t>When the resident has been added to the therapy caseload, the therapist will have medical and therapy diagnosis codes on the evaluation. These diagnoses must then be supported in the medical record. It is therefore imperative that the diagnoses are added to the resident chart. Also worth mention is that the diagnosis must match throughout the residnet chart. This means that the diagnosis codes should be identical in the resident diagnosis section of the chart, in the therapy section of the chart, and on the UB-04.</a:t>
            </a:r>
          </a:p>
          <a:p>
            <a:r>
              <a:rPr lang="en-US" sz="1050" b="1" dirty="0" smtClean="0"/>
              <a:t>Signed </a:t>
            </a:r>
            <a:r>
              <a:rPr lang="en-US" sz="1050" b="1" dirty="0"/>
              <a:t>physician orders- </a:t>
            </a:r>
            <a:r>
              <a:rPr lang="en-US" sz="1050" dirty="0"/>
              <a:t>Another key component to successful ADR’s is ensuring that you have signed orders for therapy.  Often times I will see that a resident has an order for “PT/OT/ST </a:t>
            </a:r>
            <a:r>
              <a:rPr lang="en-US" sz="1050" dirty="0" err="1"/>
              <a:t>eval</a:t>
            </a:r>
            <a:r>
              <a:rPr lang="en-US" sz="1050" dirty="0"/>
              <a:t> and treat”. This order on its own will not be sufficient. If a therapy discipline wants to continue to treat a residnet they need to write an order for the specific discipline. This order should give the specific reason that they need therapy, such as gait imbalance, the number of times per week, as well as the duration to be seen.</a:t>
            </a:r>
          </a:p>
          <a:p>
            <a:r>
              <a:rPr lang="en-US" sz="1050" b="1" dirty="0" smtClean="0"/>
              <a:t>Nursing </a:t>
            </a:r>
            <a:r>
              <a:rPr lang="en-US" sz="1050" b="1" dirty="0"/>
              <a:t>documentation- </a:t>
            </a:r>
            <a:r>
              <a:rPr lang="en-US" sz="1050" dirty="0"/>
              <a:t>The documentation in the nurses’ notes should continue at a minimum daily for the entire duration of the therapy treatment. This documentation will further substantiate the need for continued therapy. Supporting documentation- The first step for preparation is to ensure that there is supporting documentation in the resident chart or EHR for a minimum of 3 days prior to therapy adding the resident to their caseload. Documentation should include direct staff observations of a decline or improvement. This will be the basis for reason that therapy will pick up the resident.</a:t>
            </a:r>
          </a:p>
          <a:p>
            <a:r>
              <a:rPr lang="en-US" sz="1050" b="1" dirty="0" smtClean="0"/>
              <a:t>Certs  </a:t>
            </a:r>
            <a:r>
              <a:rPr lang="en-US" sz="1050" b="1" dirty="0"/>
              <a:t>&amp; Recerts </a:t>
            </a:r>
            <a:r>
              <a:rPr lang="en-US" sz="1050" dirty="0"/>
              <a:t>- Certification and subsequent Re-certifications are a required part of your documentation process.  If your Certs/Recerts are incomplete or untimely, your ADR will most certainly be denied. I frequently see incomplete certs that do not contain the specific therapy information required. Another common mistake is that the physician signs the cert form and the MDS nurse will date it. The regulation is very clear. The physician must sign and date the certs and </a:t>
            </a:r>
            <a:r>
              <a:rPr lang="en-US" sz="1050" dirty="0" err="1"/>
              <a:t>recerts</a:t>
            </a:r>
            <a:r>
              <a:rPr lang="en-US" sz="1050" dirty="0"/>
              <a:t>.</a:t>
            </a:r>
          </a:p>
          <a:p>
            <a:r>
              <a:rPr lang="en-US" sz="1050" b="1" dirty="0" smtClean="0"/>
              <a:t>Care </a:t>
            </a:r>
            <a:r>
              <a:rPr lang="en-US" sz="1050" b="1" dirty="0"/>
              <a:t>plan- </a:t>
            </a:r>
            <a:r>
              <a:rPr lang="en-US" sz="1050" dirty="0"/>
              <a:t>Ensure that the plan of care for the resident addresses the condition for which therapy is treating. The therapy plan of care is not enough. You will need to update the nursing plan of care to reflect the current need for therapy treatment also. The nursing plan of care should include decline/ improvement in ADL’s, increased/decreased need for staff assistance, associated diagnoses, and any other resident specific information related to the need for therapy.</a:t>
            </a:r>
          </a:p>
          <a:p>
            <a:endParaRPr lang="en-US" sz="1050" dirty="0"/>
          </a:p>
          <a:p>
            <a:endParaRPr lang="en-US" sz="1050" dirty="0"/>
          </a:p>
        </p:txBody>
      </p:sp>
      <p:sp>
        <p:nvSpPr>
          <p:cNvPr id="4" name="Slide Number Placeholder 3"/>
          <p:cNvSpPr>
            <a:spLocks noGrp="1"/>
          </p:cNvSpPr>
          <p:nvPr>
            <p:ph type="sldNum" sz="quarter" idx="10"/>
          </p:nvPr>
        </p:nvSpPr>
        <p:spPr/>
        <p:txBody>
          <a:bodyPr/>
          <a:lstStyle/>
          <a:p>
            <a:fld id="{C1F9240F-B1CE-AC49-9563-5EB9941D7195}" type="slidenum">
              <a:rPr lang="en-US" smtClean="0"/>
              <a:t>25</a:t>
            </a:fld>
            <a:endParaRPr lang="en-US"/>
          </a:p>
        </p:txBody>
      </p:sp>
    </p:spTree>
    <p:extLst>
      <p:ext uri="{BB962C8B-B14F-4D97-AF65-F5344CB8AC3E}">
        <p14:creationId xmlns:p14="http://schemas.microsoft.com/office/powerpoint/2010/main" val="1068164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Measure current  practice- against thresholds at a state or federal level</a:t>
            </a:r>
          </a:p>
          <a:p>
            <a:endParaRPr lang="en-US" sz="1400" dirty="0"/>
          </a:p>
          <a:p>
            <a:endParaRPr lang="en-US" sz="1400" dirty="0"/>
          </a:p>
          <a:p>
            <a:endParaRPr lang="en-US" sz="1400" dirty="0"/>
          </a:p>
          <a:p>
            <a:r>
              <a:rPr lang="en-US" sz="1400" dirty="0"/>
              <a:t>Set new standards- set standards based on current best practice for that specific item</a:t>
            </a:r>
          </a:p>
          <a:p>
            <a:endParaRPr lang="en-US" sz="1400" dirty="0"/>
          </a:p>
          <a:p>
            <a:endParaRPr lang="en-US" sz="1400" dirty="0"/>
          </a:p>
          <a:p>
            <a:endParaRPr lang="en-US" sz="1400" dirty="0"/>
          </a:p>
          <a:p>
            <a:r>
              <a:rPr lang="en-US" sz="1400" dirty="0"/>
              <a:t>Compare results of practice to set standards -how  well do you compare</a:t>
            </a:r>
          </a:p>
          <a:p>
            <a:endParaRPr lang="en-US" sz="1400" dirty="0"/>
          </a:p>
          <a:p>
            <a:endParaRPr lang="en-US" sz="1400" dirty="0"/>
          </a:p>
          <a:p>
            <a:endParaRPr lang="en-US" sz="1400" dirty="0"/>
          </a:p>
          <a:p>
            <a:r>
              <a:rPr lang="en-US" sz="1400" dirty="0"/>
              <a:t>Reflect, plan implement change- plan and implement changes to improve</a:t>
            </a:r>
          </a:p>
          <a:p>
            <a:endParaRPr lang="en-US" sz="1400" dirty="0"/>
          </a:p>
          <a:p>
            <a:endParaRPr lang="en-US" sz="1400" dirty="0"/>
          </a:p>
          <a:p>
            <a:endParaRPr lang="en-US" sz="1400" dirty="0"/>
          </a:p>
          <a:p>
            <a:r>
              <a:rPr lang="en-US" sz="1400" dirty="0"/>
              <a:t>Evaluate- how well did you do with the new goal that were set</a:t>
            </a:r>
          </a:p>
          <a:p>
            <a:r>
              <a:rPr lang="en-US" sz="1400" dirty="0"/>
              <a:t>Then go back to the measure of current practice.</a:t>
            </a:r>
          </a:p>
          <a:p>
            <a:endParaRPr lang="en-US" sz="1400" dirty="0"/>
          </a:p>
        </p:txBody>
      </p:sp>
      <p:sp>
        <p:nvSpPr>
          <p:cNvPr id="4" name="Slide Number Placeholder 3"/>
          <p:cNvSpPr>
            <a:spLocks noGrp="1"/>
          </p:cNvSpPr>
          <p:nvPr>
            <p:ph type="sldNum" sz="quarter" idx="10"/>
          </p:nvPr>
        </p:nvSpPr>
        <p:spPr/>
        <p:txBody>
          <a:bodyPr/>
          <a:lstStyle/>
          <a:p>
            <a:fld id="{C1F9240F-B1CE-AC49-9563-5EB9941D7195}" type="slidenum">
              <a:rPr lang="en-US" smtClean="0"/>
              <a:t>26</a:t>
            </a:fld>
            <a:endParaRPr lang="en-US"/>
          </a:p>
        </p:txBody>
      </p:sp>
    </p:spTree>
    <p:extLst>
      <p:ext uri="{BB962C8B-B14F-4D97-AF65-F5344CB8AC3E}">
        <p14:creationId xmlns:p14="http://schemas.microsoft.com/office/powerpoint/2010/main" val="36995590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Triple Check </a:t>
            </a:r>
          </a:p>
          <a:p>
            <a:pPr marL="228600" indent="-228600">
              <a:buAutoNum type="alphaLcPeriod"/>
            </a:pPr>
            <a:r>
              <a:rPr lang="en-US" dirty="0"/>
              <a:t>Utilize a Checklist</a:t>
            </a:r>
          </a:p>
          <a:p>
            <a:pPr marL="228600" indent="-228600">
              <a:buAutoNum type="alphaLcPeriod"/>
            </a:pPr>
            <a:r>
              <a:rPr lang="en-US" dirty="0"/>
              <a:t>Role of the business office – manage the process so that it is completed BEFORE billing, get everyone to the table and DOCUMENT the meeting</a:t>
            </a:r>
          </a:p>
          <a:p>
            <a:pPr marL="228600" indent="-228600">
              <a:buAutoNum type="alphaLcPeriod"/>
            </a:pPr>
            <a:r>
              <a:rPr lang="en-US" dirty="0"/>
              <a:t>Think like an auditor – be objective</a:t>
            </a:r>
          </a:p>
          <a:p>
            <a:endParaRPr lang="en-US" dirty="0"/>
          </a:p>
          <a:p>
            <a:r>
              <a:rPr lang="en-US" dirty="0"/>
              <a:t>Post payment audits</a:t>
            </a:r>
          </a:p>
          <a:p>
            <a:pPr marL="228600" indent="-228600">
              <a:buFont typeface="+mj-lt"/>
              <a:buAutoNum type="alphaLcParenR"/>
            </a:pPr>
            <a:r>
              <a:rPr lang="en-US" dirty="0"/>
              <a:t>10 % of claim volume</a:t>
            </a:r>
          </a:p>
          <a:p>
            <a:pPr marL="228600" indent="-228600">
              <a:buFont typeface="+mj-lt"/>
              <a:buAutoNum type="alphaLcParenR"/>
            </a:pPr>
            <a:r>
              <a:rPr lang="en-US" dirty="0"/>
              <a:t>Charge to chart – to support all service items on the claims as well as appropriate coding</a:t>
            </a:r>
          </a:p>
          <a:p>
            <a:pPr marL="685800" lvl="1" indent="-228600">
              <a:buFont typeface="+mj-lt"/>
              <a:buAutoNum type="alphaLcParenR"/>
            </a:pPr>
            <a:r>
              <a:rPr lang="en-US" dirty="0"/>
              <a:t>Certifications</a:t>
            </a:r>
          </a:p>
          <a:p>
            <a:pPr marL="685800" lvl="1" indent="-228600">
              <a:buFont typeface="+mj-lt"/>
              <a:buAutoNum type="alphaLcParenR"/>
            </a:pPr>
            <a:r>
              <a:rPr lang="en-US" dirty="0"/>
              <a:t>MDS</a:t>
            </a:r>
          </a:p>
          <a:p>
            <a:pPr marL="685800" lvl="1" indent="-228600">
              <a:buFont typeface="+mj-lt"/>
              <a:buAutoNum type="alphaLcParenR"/>
            </a:pPr>
            <a:r>
              <a:rPr lang="en-US" dirty="0"/>
              <a:t>ARD/ RUG level</a:t>
            </a:r>
          </a:p>
          <a:p>
            <a:pPr marL="685800" lvl="1" indent="-228600">
              <a:buFont typeface="+mj-lt"/>
              <a:buAutoNum type="alphaLcParenR"/>
            </a:pPr>
            <a:r>
              <a:rPr lang="en-US" dirty="0"/>
              <a:t>Diagnosis</a:t>
            </a:r>
          </a:p>
          <a:p>
            <a:pPr lvl="0"/>
            <a:endParaRPr lang="en-US" dirty="0"/>
          </a:p>
          <a:p>
            <a:pPr lvl="0"/>
            <a:r>
              <a:rPr lang="en-US" dirty="0"/>
              <a:t>Track the outcomes for QA and Education…..</a:t>
            </a:r>
          </a:p>
          <a:p>
            <a:endParaRPr lang="en-US" dirty="0"/>
          </a:p>
          <a:p>
            <a:endParaRPr lang="en-US" dirty="0"/>
          </a:p>
          <a:p>
            <a:r>
              <a:rPr lang="en-US" dirty="0"/>
              <a:t>QAPI</a:t>
            </a:r>
          </a:p>
          <a:p>
            <a:endParaRPr lang="en-US" dirty="0"/>
          </a:p>
          <a:p>
            <a:endParaRPr lang="en-US" dirty="0"/>
          </a:p>
          <a:p>
            <a:r>
              <a:rPr lang="en-US" dirty="0"/>
              <a:t>Education</a:t>
            </a:r>
          </a:p>
          <a:p>
            <a:endParaRPr lang="en-US" dirty="0"/>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27</a:t>
            </a:fld>
            <a:endParaRPr lang="en-US"/>
          </a:p>
        </p:txBody>
      </p:sp>
    </p:spTree>
    <p:extLst>
      <p:ext uri="{BB962C8B-B14F-4D97-AF65-F5344CB8AC3E}">
        <p14:creationId xmlns:p14="http://schemas.microsoft.com/office/powerpoint/2010/main" val="34328465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Business office/ finance </a:t>
            </a:r>
            <a:r>
              <a:rPr lang="en-US" dirty="0" err="1"/>
              <a:t>dept</a:t>
            </a:r>
            <a:r>
              <a:rPr lang="en-US" dirty="0"/>
              <a:t> can bring various reports to the meetings – clinicians should bring the medical records</a:t>
            </a:r>
          </a:p>
          <a:p>
            <a:endParaRPr lang="en-US" dirty="0"/>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28</a:t>
            </a:fld>
            <a:endParaRPr lang="en-US"/>
          </a:p>
        </p:txBody>
      </p:sp>
    </p:spTree>
    <p:extLst>
      <p:ext uri="{BB962C8B-B14F-4D97-AF65-F5344CB8AC3E}">
        <p14:creationId xmlns:p14="http://schemas.microsoft.com/office/powerpoint/2010/main" val="4605033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29</a:t>
            </a:fld>
            <a:endParaRPr lang="en-US"/>
          </a:p>
        </p:txBody>
      </p:sp>
    </p:spTree>
    <p:extLst>
      <p:ext uri="{BB962C8B-B14F-4D97-AF65-F5344CB8AC3E}">
        <p14:creationId xmlns:p14="http://schemas.microsoft.com/office/powerpoint/2010/main" val="1636615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3</a:t>
            </a:fld>
            <a:endParaRPr lang="en-US"/>
          </a:p>
        </p:txBody>
      </p:sp>
    </p:spTree>
    <p:extLst>
      <p:ext uri="{BB962C8B-B14F-4D97-AF65-F5344CB8AC3E}">
        <p14:creationId xmlns:p14="http://schemas.microsoft.com/office/powerpoint/2010/main" val="39820992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XVIII.	Conclusion/Wrap up</a:t>
            </a:r>
          </a:p>
          <a:p>
            <a:r>
              <a:rPr lang="en-US" dirty="0"/>
              <a:t>a.	Good documentation demonstrates the resident’s ongoing needs as well as the care provided</a:t>
            </a:r>
          </a:p>
          <a:p>
            <a:r>
              <a:rPr lang="en-US" dirty="0"/>
              <a:t>b.	 Keep the 5 categories of skilled care in mind</a:t>
            </a:r>
          </a:p>
          <a:p>
            <a:r>
              <a:rPr lang="en-US" dirty="0"/>
              <a:t>c.	Ensure that as much information as possible is captured in the documentation</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30</a:t>
            </a:fld>
            <a:endParaRPr lang="en-US"/>
          </a:p>
        </p:txBody>
      </p:sp>
    </p:spTree>
    <p:extLst>
      <p:ext uri="{BB962C8B-B14F-4D97-AF65-F5344CB8AC3E}">
        <p14:creationId xmlns:p14="http://schemas.microsoft.com/office/powerpoint/2010/main" val="25270804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31</a:t>
            </a:fld>
            <a:endParaRPr lang="en-US"/>
          </a:p>
        </p:txBody>
      </p:sp>
    </p:spTree>
    <p:extLst>
      <p:ext uri="{BB962C8B-B14F-4D97-AF65-F5344CB8AC3E}">
        <p14:creationId xmlns:p14="http://schemas.microsoft.com/office/powerpoint/2010/main" val="1890934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Development Request </a:t>
            </a:r>
          </a:p>
          <a:p>
            <a:r>
              <a:rPr lang="en-US" dirty="0"/>
              <a:t>Issued through the Medicare Administrative Contractor – on behalf of the MAC for MMR or on behalf of an audit contractor (RA, SMRC or CERT) – additional letters mailed directly to facility – at the address that is on file with the 855 (provider enrollment form)</a:t>
            </a:r>
          </a:p>
          <a:p>
            <a:r>
              <a:rPr lang="en-US" dirty="0"/>
              <a:t>Check NPI registry to confirm the address is correct – contact the MAC if you need to correct an amended 855 will need to be completed (can be done online)</a:t>
            </a:r>
          </a:p>
          <a:p>
            <a:endParaRPr lang="en-US" dirty="0"/>
          </a:p>
          <a:p>
            <a:r>
              <a:rPr lang="en-US" dirty="0"/>
              <a:t>ADRs are issued to review documentation for specific issues as determined by CMS or other governing agencies of the Federal </a:t>
            </a:r>
            <a:r>
              <a:rPr lang="en-US" dirty="0" err="1"/>
              <a:t>Gov</a:t>
            </a:r>
            <a:r>
              <a:rPr lang="en-US" dirty="0"/>
              <a:t> – such as the OIG</a:t>
            </a:r>
          </a:p>
          <a:p>
            <a:endParaRPr lang="en-US" dirty="0"/>
          </a:p>
          <a:p>
            <a:r>
              <a:rPr lang="en-US" dirty="0"/>
              <a:t>All stems from the FALSE CLAIMS ACT </a:t>
            </a:r>
          </a:p>
          <a:p>
            <a:r>
              <a:rPr lang="en-US" dirty="0"/>
              <a:t>	Since 1863 d/t Civil War suppliers </a:t>
            </a:r>
          </a:p>
          <a:p>
            <a:r>
              <a:rPr lang="en-US" dirty="0"/>
              <a:t>	Revised 1986 – imposition of $5 - $11K fine PER FALSE CLAIM TIMES 3 and whistleblower protection</a:t>
            </a:r>
          </a:p>
          <a:p>
            <a:r>
              <a:rPr lang="en-US" dirty="0"/>
              <a:t>	Revised 2009 – Fraud Enforcement &amp; Recovery Act – prohibiting KNOWINGLY making a false claim, applying definition </a:t>
            </a:r>
          </a:p>
          <a:p>
            <a:r>
              <a:rPr lang="en-US" dirty="0"/>
              <a:t>	Revised 2010 – Affordable Care Act – specific language regarding recovery of overpayments  and timeline for provider return of monies</a:t>
            </a:r>
          </a:p>
          <a:p>
            <a:endParaRPr lang="en-US" dirty="0"/>
          </a:p>
          <a:p>
            <a:r>
              <a:rPr lang="en-US" dirty="0"/>
              <a:t>They want their money back</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4</a:t>
            </a:fld>
            <a:endParaRPr lang="en-US"/>
          </a:p>
        </p:txBody>
      </p:sp>
    </p:spTree>
    <p:extLst>
      <p:ext uri="{BB962C8B-B14F-4D97-AF65-F5344CB8AC3E}">
        <p14:creationId xmlns:p14="http://schemas.microsoft.com/office/powerpoint/2010/main" val="350862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2015 OIG issued the Work Plan for 2016</a:t>
            </a:r>
          </a:p>
          <a:p>
            <a:r>
              <a:rPr lang="en-US" dirty="0"/>
              <a:t>Recently issued compendium indicates that the OIG considers the issue to be ongoing – work plan is specifically focusing on documentation and additional focus on the MACs abilities to follow CMS directives on improper payment recovery</a:t>
            </a:r>
          </a:p>
          <a:p>
            <a:endParaRPr lang="en-US" b="1" dirty="0" smtClean="0"/>
          </a:p>
          <a:p>
            <a:r>
              <a:rPr lang="en-US" b="1" dirty="0" smtClean="0"/>
              <a:t>2016 OIG Work Plan – ADD </a:t>
            </a:r>
            <a:endParaRPr lang="en-US" b="1" dirty="0"/>
          </a:p>
        </p:txBody>
      </p:sp>
      <p:sp>
        <p:nvSpPr>
          <p:cNvPr id="4" name="Slide Number Placeholder 3"/>
          <p:cNvSpPr>
            <a:spLocks noGrp="1"/>
          </p:cNvSpPr>
          <p:nvPr>
            <p:ph type="sldNum" sz="quarter" idx="10"/>
          </p:nvPr>
        </p:nvSpPr>
        <p:spPr/>
        <p:txBody>
          <a:bodyPr/>
          <a:lstStyle/>
          <a:p>
            <a:fld id="{C1F9240F-B1CE-AC49-9563-5EB9941D7195}" type="slidenum">
              <a:rPr lang="en-US" smtClean="0"/>
              <a:t>5</a:t>
            </a:fld>
            <a:endParaRPr lang="en-US"/>
          </a:p>
        </p:txBody>
      </p:sp>
    </p:spTree>
    <p:extLst>
      <p:ext uri="{BB962C8B-B14F-4D97-AF65-F5344CB8AC3E}">
        <p14:creationId xmlns:p14="http://schemas.microsoft.com/office/powerpoint/2010/main" val="2454647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 YEAR LOOKBACK</a:t>
            </a:r>
          </a:p>
          <a:p>
            <a:r>
              <a:rPr lang="en-US" dirty="0"/>
              <a:t>If evidence of fraud is found then RA will refer to ZPIC (Zone Program Integrity Contractor) – they have a 10 YEAR lookback and will come onsite. </a:t>
            </a:r>
          </a:p>
          <a:p>
            <a:endParaRPr lang="en-US" dirty="0" smtClean="0"/>
          </a:p>
          <a:p>
            <a:r>
              <a:rPr lang="en-US" dirty="0"/>
              <a:t>The concerns (RUG scores – therapy)  have prompted CMS to refer the issue to the Recovery Auditor contractors for further investigation </a:t>
            </a:r>
          </a:p>
          <a:p>
            <a:r>
              <a:rPr lang="en-US" dirty="0"/>
              <a:t>Keep in mind the RA has a 3 year lookback</a:t>
            </a:r>
          </a:p>
          <a:p>
            <a:endParaRPr lang="en-US" dirty="0" smtClean="0"/>
          </a:p>
          <a:p>
            <a:r>
              <a:rPr lang="en-CA" b="1" dirty="0"/>
              <a:t>CMS Memo –Mar 9, 2016 </a:t>
            </a:r>
          </a:p>
          <a:p>
            <a:r>
              <a:rPr lang="en-CA" dirty="0"/>
              <a:t>Referencing the Report on Skilled Nursing Facility utilization and payment data</a:t>
            </a:r>
          </a:p>
          <a:p>
            <a:r>
              <a:rPr lang="en-CA" dirty="0"/>
              <a:t>The report is collated as per the mandate for greater transparency </a:t>
            </a:r>
            <a:endParaRPr lang="en-CA" dirty="0" smtClean="0"/>
          </a:p>
          <a:p>
            <a:endParaRPr lang="en-CA" dirty="0"/>
          </a:p>
          <a:p>
            <a:r>
              <a:rPr lang="en-US" dirty="0"/>
              <a:t>“CMS strives to ensure that patient need, rather than payment system incentives are driving the provision of services” </a:t>
            </a:r>
          </a:p>
          <a:p>
            <a:endParaRPr lang="en-CA" dirty="0" smtClean="0"/>
          </a:p>
          <a:p>
            <a:r>
              <a:rPr lang="en-US" dirty="0"/>
              <a:t>Refer to National and Local Coverage Determinations and the Medicare Integrity Program for guidance</a:t>
            </a:r>
          </a:p>
          <a:p>
            <a:endParaRPr lang="en-CA" dirty="0"/>
          </a:p>
        </p:txBody>
      </p:sp>
      <p:sp>
        <p:nvSpPr>
          <p:cNvPr id="4" name="Slide Number Placeholder 3"/>
          <p:cNvSpPr>
            <a:spLocks noGrp="1"/>
          </p:cNvSpPr>
          <p:nvPr>
            <p:ph type="sldNum" sz="quarter" idx="10"/>
          </p:nvPr>
        </p:nvSpPr>
        <p:spPr/>
        <p:txBody>
          <a:bodyPr/>
          <a:lstStyle/>
          <a:p>
            <a:fld id="{C1F9240F-B1CE-AC49-9563-5EB9941D7195}" type="slidenum">
              <a:rPr lang="en-US" smtClean="0"/>
              <a:t>6</a:t>
            </a:fld>
            <a:endParaRPr lang="en-US"/>
          </a:p>
        </p:txBody>
      </p:sp>
    </p:spTree>
    <p:extLst>
      <p:ext uri="{BB962C8B-B14F-4D97-AF65-F5344CB8AC3E}">
        <p14:creationId xmlns:p14="http://schemas.microsoft.com/office/powerpoint/2010/main" val="3400849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7</a:t>
            </a:fld>
            <a:endParaRPr lang="en-US"/>
          </a:p>
        </p:txBody>
      </p:sp>
    </p:spTree>
    <p:extLst>
      <p:ext uri="{BB962C8B-B14F-4D97-AF65-F5344CB8AC3E}">
        <p14:creationId xmlns:p14="http://schemas.microsoft.com/office/powerpoint/2010/main" val="1429126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OIG – CMS has reported an improper payment rate of 12.7% for FFS Med A/B = $45.8 BILLION in improper payments in FY2014</a:t>
            </a:r>
          </a:p>
          <a:p>
            <a:endParaRPr lang="en-US" dirty="0"/>
          </a:p>
          <a:p>
            <a:r>
              <a:rPr lang="en-US" dirty="0"/>
              <a:t>Notice that there was a decrease in recoupment through 2014 and then heightened activity by the RA’s in 2015 mainly related to Manual Medical Reviews for therapy exceeding the caps</a:t>
            </a:r>
          </a:p>
          <a:p>
            <a:endParaRPr lang="en-US" dirty="0"/>
          </a:p>
        </p:txBody>
      </p:sp>
      <p:sp>
        <p:nvSpPr>
          <p:cNvPr id="4" name="Slide Number Placeholder 3"/>
          <p:cNvSpPr>
            <a:spLocks noGrp="1"/>
          </p:cNvSpPr>
          <p:nvPr>
            <p:ph type="sldNum" sz="quarter" idx="10"/>
          </p:nvPr>
        </p:nvSpPr>
        <p:spPr/>
        <p:txBody>
          <a:bodyPr/>
          <a:lstStyle/>
          <a:p>
            <a:fld id="{C1F9240F-B1CE-AC49-9563-5EB9941D7195}" type="slidenum">
              <a:rPr lang="en-US" smtClean="0"/>
              <a:t>8</a:t>
            </a:fld>
            <a:endParaRPr lang="en-US"/>
          </a:p>
        </p:txBody>
      </p:sp>
    </p:spTree>
    <p:extLst>
      <p:ext uri="{BB962C8B-B14F-4D97-AF65-F5344CB8AC3E}">
        <p14:creationId xmlns:p14="http://schemas.microsoft.com/office/powerpoint/2010/main" val="3125524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9240F-B1CE-AC49-9563-5EB9941D7195}" type="slidenum">
              <a:rPr lang="en-US" smtClean="0"/>
              <a:t>9</a:t>
            </a:fld>
            <a:endParaRPr lang="en-US"/>
          </a:p>
        </p:txBody>
      </p:sp>
    </p:spTree>
    <p:extLst>
      <p:ext uri="{BB962C8B-B14F-4D97-AF65-F5344CB8AC3E}">
        <p14:creationId xmlns:p14="http://schemas.microsoft.com/office/powerpoint/2010/main" val="2993014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126666" y="1125713"/>
            <a:ext cx="7086600" cy="1441025"/>
          </a:xfrm>
        </p:spPr>
        <p:txBody>
          <a:bodyPr anchor="t">
            <a:normAutofit/>
          </a:bodyPr>
          <a:lstStyle>
            <a:lvl1pPr algn="l">
              <a:lnSpc>
                <a:spcPts val="5460"/>
              </a:lnSpc>
              <a:spcBef>
                <a:spcPts val="0"/>
              </a:spcBef>
              <a:defRPr sz="4800" b="0" i="0" spc="-100" baseline="0">
                <a:solidFill>
                  <a:srgbClr val="353435"/>
                </a:solidFill>
                <a:latin typeface="Arial"/>
                <a:cs typeface="Arial"/>
              </a:defRPr>
            </a:lvl1pPr>
          </a:lstStyle>
          <a:p>
            <a:r>
              <a:rPr lang="en-CA" dirty="0"/>
              <a:t>Your two line title headline goes here</a:t>
            </a:r>
            <a:endParaRPr lang="en-US" dirty="0"/>
          </a:p>
        </p:txBody>
      </p:sp>
      <p:sp>
        <p:nvSpPr>
          <p:cNvPr id="12" name="Text Placeholder 14"/>
          <p:cNvSpPr>
            <a:spLocks noGrp="1"/>
          </p:cNvSpPr>
          <p:nvPr>
            <p:ph type="body" sz="quarter" idx="10" hasCustomPrompt="1"/>
          </p:nvPr>
        </p:nvSpPr>
        <p:spPr>
          <a:xfrm>
            <a:off x="1126666" y="2691495"/>
            <a:ext cx="7086600" cy="406257"/>
          </a:xfrm>
        </p:spPr>
        <p:txBody>
          <a:bodyPr>
            <a:normAutofit/>
          </a:bodyPr>
          <a:lstStyle>
            <a:lvl1pPr>
              <a:buNone/>
              <a:defRPr sz="2400">
                <a:solidFill>
                  <a:srgbClr val="8DC63F"/>
                </a:solidFill>
                <a:latin typeface="Arial"/>
                <a:cs typeface="Arial"/>
              </a:defRPr>
            </a:lvl1pPr>
          </a:lstStyle>
          <a:p>
            <a:pPr lvl="0"/>
            <a:r>
              <a:rPr lang="en-CA" dirty="0"/>
              <a:t>Click to add subtitle</a:t>
            </a:r>
          </a:p>
        </p:txBody>
      </p:sp>
      <p:sp>
        <p:nvSpPr>
          <p:cNvPr id="13" name="Chevron 12"/>
          <p:cNvSpPr/>
          <p:nvPr userDrawn="1"/>
        </p:nvSpPr>
        <p:spPr>
          <a:xfrm>
            <a:off x="8409364" y="3293823"/>
            <a:ext cx="238612" cy="268437"/>
          </a:xfrm>
          <a:prstGeom prst="chevron">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 name="Rectangle 19"/>
          <p:cNvSpPr/>
          <p:nvPr userDrawn="1"/>
        </p:nvSpPr>
        <p:spPr>
          <a:xfrm>
            <a:off x="2" y="3975101"/>
            <a:ext cx="9143999" cy="769274"/>
          </a:xfrm>
          <a:prstGeom prst="rect">
            <a:avLst/>
          </a:prstGeom>
          <a:solidFill>
            <a:schemeClr val="tx1">
              <a:lumMod val="85000"/>
              <a:lumOff val="1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userDrawn="1"/>
        </p:nvSpPr>
        <p:spPr>
          <a:xfrm>
            <a:off x="267363" y="4396756"/>
            <a:ext cx="4117474" cy="307777"/>
          </a:xfrm>
          <a:prstGeom prst="rect">
            <a:avLst/>
          </a:prstGeom>
          <a:noFill/>
        </p:spPr>
        <p:txBody>
          <a:bodyPr wrap="square" rtlCol="0">
            <a:spAutoFit/>
          </a:bodyPr>
          <a:lstStyle/>
          <a:p>
            <a:r>
              <a:rPr lang="en-US" sz="1400" b="0" dirty="0" err="1">
                <a:solidFill>
                  <a:srgbClr val="8DC63F"/>
                </a:solidFill>
                <a:latin typeface="Arial"/>
                <a:cs typeface="Arial"/>
              </a:rPr>
              <a:t>www.pointclickcare.com</a:t>
            </a:r>
            <a:endParaRPr lang="en-US" sz="1400" b="0" dirty="0">
              <a:solidFill>
                <a:srgbClr val="8DC63F"/>
              </a:solidFill>
              <a:latin typeface="Arial"/>
              <a:cs typeface="Arial"/>
            </a:endParaRPr>
          </a:p>
        </p:txBody>
      </p:sp>
      <p:sp>
        <p:nvSpPr>
          <p:cNvPr id="2" name="Rectangle 1"/>
          <p:cNvSpPr/>
          <p:nvPr userDrawn="1"/>
        </p:nvSpPr>
        <p:spPr>
          <a:xfrm>
            <a:off x="-93580" y="270711"/>
            <a:ext cx="3547979" cy="433897"/>
          </a:xfrm>
          <a:prstGeom prst="rect">
            <a:avLst/>
          </a:prstGeom>
          <a:solidFill>
            <a:srgbClr val="8DC6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5"/>
          <p:cNvSpPr>
            <a:spLocks noGrp="1"/>
          </p:cNvSpPr>
          <p:nvPr>
            <p:ph type="body" sz="quarter" idx="11" hasCustomPrompt="1"/>
          </p:nvPr>
        </p:nvSpPr>
        <p:spPr>
          <a:xfrm>
            <a:off x="965864" y="301541"/>
            <a:ext cx="2339975" cy="342148"/>
          </a:xfrm>
        </p:spPr>
        <p:txBody>
          <a:bodyPr>
            <a:noAutofit/>
          </a:bodyPr>
          <a:lstStyle>
            <a:lvl1pPr marL="0" indent="0" algn="r">
              <a:buNone/>
              <a:defRPr sz="2000">
                <a:solidFill>
                  <a:srgbClr val="FFFFFF"/>
                </a:solidFill>
                <a:latin typeface="Arial"/>
                <a:cs typeface="Arial"/>
              </a:defRPr>
            </a:lvl1pPr>
            <a:lvl2pPr marL="457200" indent="0">
              <a:buNone/>
              <a:defRPr sz="2000">
                <a:solidFill>
                  <a:srgbClr val="FFFFFF"/>
                </a:solidFill>
                <a:latin typeface="Arial"/>
                <a:cs typeface="Arial"/>
              </a:defRPr>
            </a:lvl2pPr>
            <a:lvl3pPr marL="914400" indent="0">
              <a:buNone/>
              <a:defRPr sz="2000">
                <a:solidFill>
                  <a:srgbClr val="FFFFFF"/>
                </a:solidFill>
                <a:latin typeface="Arial"/>
                <a:cs typeface="Arial"/>
              </a:defRPr>
            </a:lvl3pPr>
            <a:lvl4pPr marL="1371600" indent="0">
              <a:buNone/>
              <a:defRPr sz="2000">
                <a:solidFill>
                  <a:srgbClr val="FFFFFF"/>
                </a:solidFill>
                <a:latin typeface="Arial"/>
                <a:cs typeface="Arial"/>
              </a:defRPr>
            </a:lvl4pPr>
            <a:lvl5pPr marL="1828800" indent="0">
              <a:buNone/>
              <a:defRPr sz="2000">
                <a:solidFill>
                  <a:srgbClr val="FFFFFF"/>
                </a:solidFill>
                <a:latin typeface="Arial"/>
                <a:cs typeface="Arial"/>
              </a:defRPr>
            </a:lvl5pPr>
          </a:lstStyle>
          <a:p>
            <a:pPr lvl="0"/>
            <a:r>
              <a:rPr lang="en-CA" dirty="0"/>
              <a:t>TOPIC HEADER</a:t>
            </a:r>
            <a:endParaRPr lang="en-US" dirty="0"/>
          </a:p>
        </p:txBody>
      </p:sp>
      <p:sp>
        <p:nvSpPr>
          <p:cNvPr id="3" name="TextBox 2"/>
          <p:cNvSpPr txBox="1"/>
          <p:nvPr userDrawn="1"/>
        </p:nvSpPr>
        <p:spPr>
          <a:xfrm>
            <a:off x="368300" y="4793776"/>
            <a:ext cx="7097900" cy="3693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600" b="1" kern="1200" dirty="0">
                <a:solidFill>
                  <a:schemeClr val="bg1">
                    <a:lumMod val="50000"/>
                  </a:schemeClr>
                </a:solidFill>
                <a:effectLst/>
                <a:latin typeface="Arial"/>
                <a:ea typeface="+mn-ea"/>
                <a:cs typeface="Arial"/>
              </a:rPr>
              <a:t>© </a:t>
            </a:r>
            <a:r>
              <a:rPr lang="en-US" sz="600" kern="1200" dirty="0">
                <a:solidFill>
                  <a:schemeClr val="bg1">
                    <a:lumMod val="50000"/>
                  </a:schemeClr>
                </a:solidFill>
                <a:effectLst/>
                <a:latin typeface="Arial"/>
                <a:ea typeface="+mn-ea"/>
                <a:cs typeface="Arial"/>
              </a:rPr>
              <a:t>PointClickCare All rights reserved. PointClickCare is a registered trademark. The material contained in this document may contain confidential and/or privileged information and is protected via copyright. Duplication, redistribution or modification of the contents of this document is strictly forbidden without prior written consent from the author. </a:t>
            </a:r>
            <a:endParaRPr lang="en-CA" sz="600" kern="1200" dirty="0">
              <a:solidFill>
                <a:schemeClr val="bg1">
                  <a:lumMod val="50000"/>
                </a:schemeClr>
              </a:solidFill>
              <a:effectLst/>
              <a:latin typeface="Arial"/>
              <a:ea typeface="+mn-ea"/>
              <a:cs typeface="Arial"/>
            </a:endParaRPr>
          </a:p>
          <a:p>
            <a:endParaRPr lang="en-US" sz="600" dirty="0">
              <a:solidFill>
                <a:schemeClr val="bg1">
                  <a:lumMod val="50000"/>
                </a:schemeClr>
              </a:solidFill>
              <a:latin typeface="Arial"/>
              <a:cs typeface="Arial"/>
            </a:endParaRPr>
          </a:p>
        </p:txBody>
      </p:sp>
      <p:pic>
        <p:nvPicPr>
          <p:cNvPr id="4" name="Picture 3" descr="summit_pcc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8883" y="4396756"/>
            <a:ext cx="2437745" cy="18596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3" name="Picture 2" descr="summit_pcc_horizontal_b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1169" y="4771097"/>
            <a:ext cx="2552699" cy="19473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8" name="Rectangle 17"/>
          <p:cNvSpPr/>
          <p:nvPr userDrawn="1"/>
        </p:nvSpPr>
        <p:spPr>
          <a:xfrm>
            <a:off x="2" y="3975101"/>
            <a:ext cx="9143999" cy="769274"/>
          </a:xfrm>
          <a:prstGeom prst="rect">
            <a:avLst/>
          </a:prstGeom>
          <a:solidFill>
            <a:schemeClr val="tx1">
              <a:lumMod val="85000"/>
              <a:lumOff val="1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1126666" y="947913"/>
            <a:ext cx="7086600" cy="1876598"/>
          </a:xfrm>
        </p:spPr>
        <p:txBody>
          <a:bodyPr anchor="t">
            <a:normAutofit/>
          </a:bodyPr>
          <a:lstStyle>
            <a:lvl1pPr algn="l">
              <a:lnSpc>
                <a:spcPts val="5460"/>
              </a:lnSpc>
              <a:spcBef>
                <a:spcPts val="0"/>
              </a:spcBef>
              <a:defRPr sz="4800" b="0" i="0" spc="-100" baseline="0">
                <a:solidFill>
                  <a:srgbClr val="353435"/>
                </a:solidFill>
                <a:latin typeface="Arial"/>
                <a:cs typeface="Arial"/>
              </a:defRPr>
            </a:lvl1pPr>
          </a:lstStyle>
          <a:p>
            <a:r>
              <a:rPr lang="en-CA" dirty="0"/>
              <a:t>Your three line title headline goes here</a:t>
            </a:r>
            <a:br>
              <a:rPr lang="en-CA" dirty="0"/>
            </a:br>
            <a:r>
              <a:rPr lang="en-CA" dirty="0"/>
              <a:t>and here</a:t>
            </a:r>
            <a:endParaRPr lang="en-US" dirty="0"/>
          </a:p>
        </p:txBody>
      </p:sp>
      <p:sp>
        <p:nvSpPr>
          <p:cNvPr id="7" name="Text Placeholder 14"/>
          <p:cNvSpPr>
            <a:spLocks noGrp="1"/>
          </p:cNvSpPr>
          <p:nvPr>
            <p:ph type="body" sz="quarter" idx="10" hasCustomPrompt="1"/>
          </p:nvPr>
        </p:nvSpPr>
        <p:spPr>
          <a:xfrm>
            <a:off x="1126666" y="3230911"/>
            <a:ext cx="7086600" cy="406257"/>
          </a:xfrm>
        </p:spPr>
        <p:txBody>
          <a:bodyPr>
            <a:normAutofit/>
          </a:bodyPr>
          <a:lstStyle>
            <a:lvl1pPr>
              <a:buNone/>
              <a:defRPr sz="2400">
                <a:solidFill>
                  <a:srgbClr val="8DC63F"/>
                </a:solidFill>
                <a:latin typeface="Arial"/>
                <a:cs typeface="Arial"/>
              </a:defRPr>
            </a:lvl1pPr>
          </a:lstStyle>
          <a:p>
            <a:pPr lvl="0"/>
            <a:r>
              <a:rPr lang="en-CA" dirty="0"/>
              <a:t>Click to add subtitle</a:t>
            </a:r>
          </a:p>
        </p:txBody>
      </p:sp>
      <p:sp>
        <p:nvSpPr>
          <p:cNvPr id="8" name="Chevron 7"/>
          <p:cNvSpPr/>
          <p:nvPr userDrawn="1"/>
        </p:nvSpPr>
        <p:spPr>
          <a:xfrm>
            <a:off x="8409364" y="3293823"/>
            <a:ext cx="238612" cy="268437"/>
          </a:xfrm>
          <a:prstGeom prst="chevron">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userDrawn="1"/>
        </p:nvSpPr>
        <p:spPr>
          <a:xfrm>
            <a:off x="267363" y="4434269"/>
            <a:ext cx="4117474" cy="307777"/>
          </a:xfrm>
          <a:prstGeom prst="rect">
            <a:avLst/>
          </a:prstGeom>
          <a:noFill/>
        </p:spPr>
        <p:txBody>
          <a:bodyPr wrap="square" rtlCol="0">
            <a:spAutoFit/>
          </a:bodyPr>
          <a:lstStyle/>
          <a:p>
            <a:r>
              <a:rPr lang="en-US" sz="1400" b="0" dirty="0" err="1">
                <a:solidFill>
                  <a:srgbClr val="8DC63F"/>
                </a:solidFill>
                <a:latin typeface="Arial"/>
                <a:cs typeface="Arial"/>
              </a:rPr>
              <a:t>www.pointclickcare.com</a:t>
            </a:r>
            <a:endParaRPr lang="en-US" sz="1400" b="0" dirty="0">
              <a:solidFill>
                <a:srgbClr val="8DC63F"/>
              </a:solidFill>
              <a:latin typeface="Arial"/>
              <a:cs typeface="Arial"/>
            </a:endParaRPr>
          </a:p>
        </p:txBody>
      </p:sp>
      <p:sp>
        <p:nvSpPr>
          <p:cNvPr id="14" name="TextBox 13"/>
          <p:cNvSpPr txBox="1"/>
          <p:nvPr userDrawn="1"/>
        </p:nvSpPr>
        <p:spPr>
          <a:xfrm>
            <a:off x="368300" y="4831876"/>
            <a:ext cx="7097900" cy="415498"/>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700" b="1" kern="1200" dirty="0">
                <a:solidFill>
                  <a:schemeClr val="bg1">
                    <a:lumMod val="50000"/>
                  </a:schemeClr>
                </a:solidFill>
                <a:effectLst/>
                <a:latin typeface="Arial"/>
                <a:ea typeface="+mn-ea"/>
                <a:cs typeface="Arial"/>
              </a:rPr>
              <a:t>© </a:t>
            </a:r>
            <a:r>
              <a:rPr lang="en-US" sz="700" kern="1200" dirty="0">
                <a:solidFill>
                  <a:schemeClr val="bg1">
                    <a:lumMod val="50000"/>
                  </a:schemeClr>
                </a:solidFill>
                <a:effectLst/>
                <a:latin typeface="Arial"/>
                <a:ea typeface="+mn-ea"/>
                <a:cs typeface="Arial"/>
              </a:rPr>
              <a:t>PointClickCare All rights reserved. PointClickCare is a registered trademark. The material contained in this document may contain confidential and/or privileged information and is protected via copyright. Duplication, redistribution or modification of the contents of this document is strictly forbidden without prior written consent from the author. </a:t>
            </a:r>
            <a:endParaRPr lang="en-CA" sz="700" kern="1200" dirty="0">
              <a:solidFill>
                <a:schemeClr val="bg1">
                  <a:lumMod val="50000"/>
                </a:schemeClr>
              </a:solidFill>
              <a:effectLst/>
              <a:latin typeface="Arial"/>
              <a:ea typeface="+mn-ea"/>
              <a:cs typeface="Arial"/>
            </a:endParaRPr>
          </a:p>
          <a:p>
            <a:endParaRPr lang="en-US" sz="700" dirty="0">
              <a:solidFill>
                <a:schemeClr val="bg1">
                  <a:lumMod val="50000"/>
                </a:schemeClr>
              </a:solidFill>
              <a:latin typeface="Arial"/>
              <a:cs typeface="Arial"/>
            </a:endParaRPr>
          </a:p>
        </p:txBody>
      </p:sp>
      <p:sp>
        <p:nvSpPr>
          <p:cNvPr id="15" name="Rectangle 14"/>
          <p:cNvSpPr/>
          <p:nvPr userDrawn="1"/>
        </p:nvSpPr>
        <p:spPr>
          <a:xfrm>
            <a:off x="-93580" y="270711"/>
            <a:ext cx="3547979" cy="433897"/>
          </a:xfrm>
          <a:prstGeom prst="rect">
            <a:avLst/>
          </a:prstGeom>
          <a:solidFill>
            <a:srgbClr val="8DC6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 Placeholder 5"/>
          <p:cNvSpPr>
            <a:spLocks noGrp="1"/>
          </p:cNvSpPr>
          <p:nvPr>
            <p:ph type="body" sz="quarter" idx="11" hasCustomPrompt="1"/>
          </p:nvPr>
        </p:nvSpPr>
        <p:spPr>
          <a:xfrm>
            <a:off x="965864" y="301541"/>
            <a:ext cx="2339975" cy="342148"/>
          </a:xfrm>
        </p:spPr>
        <p:txBody>
          <a:bodyPr>
            <a:noAutofit/>
          </a:bodyPr>
          <a:lstStyle>
            <a:lvl1pPr marL="0" indent="0" algn="r">
              <a:buNone/>
              <a:defRPr sz="2000">
                <a:solidFill>
                  <a:srgbClr val="FFFFFF"/>
                </a:solidFill>
                <a:latin typeface="Arial"/>
                <a:cs typeface="Arial"/>
              </a:defRPr>
            </a:lvl1pPr>
            <a:lvl2pPr marL="457200" indent="0">
              <a:buNone/>
              <a:defRPr sz="2000">
                <a:solidFill>
                  <a:srgbClr val="FFFFFF"/>
                </a:solidFill>
                <a:latin typeface="Arial"/>
                <a:cs typeface="Arial"/>
              </a:defRPr>
            </a:lvl2pPr>
            <a:lvl3pPr marL="914400" indent="0">
              <a:buNone/>
              <a:defRPr sz="2000">
                <a:solidFill>
                  <a:srgbClr val="FFFFFF"/>
                </a:solidFill>
                <a:latin typeface="Arial"/>
                <a:cs typeface="Arial"/>
              </a:defRPr>
            </a:lvl3pPr>
            <a:lvl4pPr marL="1371600" indent="0">
              <a:buNone/>
              <a:defRPr sz="2000">
                <a:solidFill>
                  <a:srgbClr val="FFFFFF"/>
                </a:solidFill>
                <a:latin typeface="Arial"/>
                <a:cs typeface="Arial"/>
              </a:defRPr>
            </a:lvl4pPr>
            <a:lvl5pPr marL="1828800" indent="0">
              <a:buNone/>
              <a:defRPr sz="2000">
                <a:solidFill>
                  <a:srgbClr val="FFFFFF"/>
                </a:solidFill>
                <a:latin typeface="Arial"/>
                <a:cs typeface="Arial"/>
              </a:defRPr>
            </a:lvl5pPr>
          </a:lstStyle>
          <a:p>
            <a:pPr lvl="0"/>
            <a:r>
              <a:rPr lang="en-CA" dirty="0"/>
              <a:t>TOPIC HEADER</a:t>
            </a:r>
            <a:endParaRPr lang="en-US" dirty="0"/>
          </a:p>
        </p:txBody>
      </p:sp>
      <p:pic>
        <p:nvPicPr>
          <p:cNvPr id="12" name="Picture 11" descr="summit_pcc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8883" y="4396756"/>
            <a:ext cx="2437745" cy="185964"/>
          </a:xfrm>
          <a:prstGeom prst="rect">
            <a:avLst/>
          </a:prstGeom>
        </p:spPr>
      </p:pic>
    </p:spTree>
    <p:extLst>
      <p:ext uri="{BB962C8B-B14F-4D97-AF65-F5344CB8AC3E}">
        <p14:creationId xmlns:p14="http://schemas.microsoft.com/office/powerpoint/2010/main" val="81946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p:cNvSpPr/>
          <p:nvPr userDrawn="1"/>
        </p:nvSpPr>
        <p:spPr>
          <a:xfrm flipV="1">
            <a:off x="-12453" y="-9340"/>
            <a:ext cx="9180000" cy="711182"/>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629702" y="245998"/>
            <a:ext cx="7966195" cy="383384"/>
          </a:xfrm>
          <a:prstGeom prst="rect">
            <a:avLst/>
          </a:prstGeom>
        </p:spPr>
        <p:txBody>
          <a:bodyPr>
            <a:noAutofit/>
          </a:bodyPr>
          <a:lstStyle>
            <a:lvl1pPr algn="l">
              <a:defRPr sz="2400" b="0" baseline="0">
                <a:solidFill>
                  <a:srgbClr val="8DC63F"/>
                </a:solidFill>
                <a:latin typeface="Arial"/>
                <a:cs typeface="Arial"/>
              </a:defRPr>
            </a:lvl1pPr>
          </a:lstStyle>
          <a:p>
            <a:r>
              <a:rPr lang="en-CA" dirty="0"/>
              <a:t>Bullet slide</a:t>
            </a:r>
            <a:endParaRPr lang="en-US" dirty="0"/>
          </a:p>
        </p:txBody>
      </p:sp>
      <p:sp>
        <p:nvSpPr>
          <p:cNvPr id="12" name="Content Placeholder 2"/>
          <p:cNvSpPr>
            <a:spLocks noGrp="1"/>
          </p:cNvSpPr>
          <p:nvPr>
            <p:ph sz="half" idx="1" hasCustomPrompt="1"/>
          </p:nvPr>
        </p:nvSpPr>
        <p:spPr>
          <a:xfrm>
            <a:off x="629702" y="932447"/>
            <a:ext cx="7966194" cy="3477889"/>
          </a:xfrm>
          <a:prstGeom prst="rect">
            <a:avLst/>
          </a:prstGeom>
        </p:spPr>
        <p:txBody>
          <a:bodyPr>
            <a:normAutofit/>
          </a:bodyPr>
          <a:lstStyle>
            <a:lvl1pPr marL="342900" marR="0" indent="-342900" algn="l" defTabSz="457200" rtl="0" eaLnBrk="1" fontAlgn="auto" latinLnBrk="0" hangingPunct="1">
              <a:lnSpc>
                <a:spcPct val="100000"/>
              </a:lnSpc>
              <a:spcBef>
                <a:spcPct val="20000"/>
              </a:spcBef>
              <a:spcAft>
                <a:spcPts val="0"/>
              </a:spcAft>
              <a:buClr>
                <a:srgbClr val="8DC63F"/>
              </a:buClr>
              <a:buSzTx/>
              <a:buFont typeface="Arial"/>
              <a:buChar char="•"/>
              <a:tabLst/>
              <a:defRPr sz="2400" b="0" baseline="0">
                <a:solidFill>
                  <a:srgbClr val="353435"/>
                </a:solidFill>
                <a:latin typeface="Arial"/>
                <a:cs typeface="Arial"/>
              </a:defRPr>
            </a:lvl1pPr>
            <a:lvl2pPr marL="630238" indent="-265113">
              <a:lnSpc>
                <a:spcPts val="2360"/>
              </a:lnSpc>
              <a:spcBef>
                <a:spcPts val="1032"/>
              </a:spcBef>
              <a:buClr>
                <a:srgbClr val="8DC63F"/>
              </a:buClr>
              <a:buSzPct val="75000"/>
              <a:buFont typeface="Courier New"/>
              <a:buChar char="o"/>
              <a:tabLst>
                <a:tab pos="630238" algn="l"/>
              </a:tabLst>
              <a:defRPr sz="2400" baseline="0">
                <a:solidFill>
                  <a:srgbClr val="353435"/>
                </a:solidFill>
                <a:latin typeface="Arial"/>
                <a:cs typeface="Arial"/>
              </a:defRPr>
            </a:lvl2pPr>
            <a:lvl3pPr marL="514350" indent="-171450">
              <a:lnSpc>
                <a:spcPts val="2360"/>
              </a:lnSpc>
              <a:spcBef>
                <a:spcPts val="600"/>
              </a:spcBef>
              <a:buClr>
                <a:srgbClr val="6AC058"/>
              </a:buClr>
              <a:buSzPct val="75000"/>
              <a:buFont typeface="Courier New"/>
              <a:buChar char="o"/>
              <a:tabLst/>
              <a:defRPr sz="2000" baseline="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vl6pPr>
              <a:defRPr sz="1800"/>
            </a:lvl6pPr>
            <a:lvl7pPr>
              <a:defRPr sz="1800"/>
            </a:lvl7pPr>
            <a:lvl8pPr>
              <a:defRPr sz="1800"/>
            </a:lvl8pPr>
            <a:lvl9pPr>
              <a:defRPr sz="1800"/>
            </a:lvl9pPr>
          </a:lstStyle>
          <a:p>
            <a:pPr lvl="0"/>
            <a:r>
              <a:rPr lang="en-CA" dirty="0"/>
              <a:t>Clear, concise and simple(!)</a:t>
            </a:r>
          </a:p>
          <a:p>
            <a:pPr lvl="1"/>
            <a:r>
              <a:rPr lang="en-CA" dirty="0"/>
              <a:t>Keep your points clear and simple.</a:t>
            </a:r>
          </a:p>
        </p:txBody>
      </p:sp>
      <p:pic>
        <p:nvPicPr>
          <p:cNvPr id="7" name="Picture 6" descr="summit_pcc_horizontal_b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1169" y="4771097"/>
            <a:ext cx="2552699" cy="19473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Content Placeholder 2"/>
          <p:cNvSpPr>
            <a:spLocks noGrp="1"/>
          </p:cNvSpPr>
          <p:nvPr>
            <p:ph sz="half" idx="1" hasCustomPrompt="1"/>
          </p:nvPr>
        </p:nvSpPr>
        <p:spPr>
          <a:xfrm>
            <a:off x="629702" y="1030670"/>
            <a:ext cx="4944930" cy="3419771"/>
          </a:xfrm>
          <a:prstGeom prst="rect">
            <a:avLst/>
          </a:prstGeom>
        </p:spPr>
        <p:txBody>
          <a:bodyPr>
            <a:normAutofit/>
          </a:bodyPr>
          <a:lstStyle>
            <a:lvl1pPr marL="342900" marR="0" indent="-342900" algn="l" defTabSz="457200" rtl="0" eaLnBrk="1" fontAlgn="auto" latinLnBrk="0" hangingPunct="1">
              <a:lnSpc>
                <a:spcPct val="100000"/>
              </a:lnSpc>
              <a:spcBef>
                <a:spcPct val="20000"/>
              </a:spcBef>
              <a:spcAft>
                <a:spcPts val="0"/>
              </a:spcAft>
              <a:buClr>
                <a:srgbClr val="8DC63F"/>
              </a:buClr>
              <a:buSzTx/>
              <a:buFont typeface="Arial"/>
              <a:buChar char="•"/>
              <a:tabLst/>
              <a:defRPr sz="2400" b="0" baseline="0">
                <a:solidFill>
                  <a:schemeClr val="tx1">
                    <a:lumMod val="75000"/>
                    <a:lumOff val="25000"/>
                  </a:schemeClr>
                </a:solidFill>
              </a:defRPr>
            </a:lvl1pPr>
            <a:lvl2pPr marL="630238" indent="-265113">
              <a:lnSpc>
                <a:spcPts val="2360"/>
              </a:lnSpc>
              <a:spcBef>
                <a:spcPts val="1032"/>
              </a:spcBef>
              <a:buClr>
                <a:srgbClr val="8DC63F"/>
              </a:buClr>
              <a:buSzPct val="75000"/>
              <a:buFont typeface="Courier New"/>
              <a:buChar char="o"/>
              <a:tabLst>
                <a:tab pos="630238" algn="l"/>
              </a:tabLst>
              <a:defRPr sz="2400" baseline="0">
                <a:solidFill>
                  <a:schemeClr val="tx1">
                    <a:lumMod val="75000"/>
                    <a:lumOff val="25000"/>
                  </a:schemeClr>
                </a:solidFill>
              </a:defRPr>
            </a:lvl2pPr>
            <a:lvl3pPr marL="514350" indent="-171450">
              <a:lnSpc>
                <a:spcPts val="2360"/>
              </a:lnSpc>
              <a:spcBef>
                <a:spcPts val="600"/>
              </a:spcBef>
              <a:buClr>
                <a:srgbClr val="6AC058"/>
              </a:buClr>
              <a:buSzPct val="75000"/>
              <a:buFont typeface="Courier New"/>
              <a:buChar char="o"/>
              <a:tabLst/>
              <a:defRPr sz="2000" baseline="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vl6pPr>
              <a:defRPr sz="1800"/>
            </a:lvl6pPr>
            <a:lvl7pPr>
              <a:defRPr sz="1800"/>
            </a:lvl7pPr>
            <a:lvl8pPr>
              <a:defRPr sz="1800"/>
            </a:lvl8pPr>
            <a:lvl9pPr>
              <a:defRPr sz="1800"/>
            </a:lvl9pPr>
          </a:lstStyle>
          <a:p>
            <a:pPr lvl="0"/>
            <a:r>
              <a:rPr lang="en-CA" dirty="0"/>
              <a:t>Bulleted content and graphic formatting</a:t>
            </a:r>
          </a:p>
          <a:p>
            <a:pPr lvl="1"/>
            <a:r>
              <a:rPr lang="en-CA" dirty="0"/>
              <a:t>Keep your points clear and simple.</a:t>
            </a:r>
          </a:p>
        </p:txBody>
      </p:sp>
      <p:sp>
        <p:nvSpPr>
          <p:cNvPr id="10" name="Picture Placeholder 2"/>
          <p:cNvSpPr>
            <a:spLocks noGrp="1"/>
          </p:cNvSpPr>
          <p:nvPr>
            <p:ph type="pic" idx="12" hasCustomPrompt="1"/>
          </p:nvPr>
        </p:nvSpPr>
        <p:spPr>
          <a:xfrm>
            <a:off x="5801389" y="1030670"/>
            <a:ext cx="2674194" cy="3419771"/>
          </a:xfrm>
          <a:solidFill>
            <a:schemeClr val="bg1">
              <a:lumMod val="85000"/>
            </a:schemeClr>
          </a:solidFill>
        </p:spPr>
        <p:txBody>
          <a:bodyPr anchor="ctr">
            <a:normAutofit/>
          </a:bodyPr>
          <a:lstStyle>
            <a:lvl1pPr marL="0" indent="0" algn="ctr">
              <a:buNone/>
              <a:defRPr sz="1800" baseline="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Graphic area</a:t>
            </a:r>
          </a:p>
          <a:p>
            <a:r>
              <a:rPr lang="en-US" dirty="0"/>
              <a:t> Do not place over</a:t>
            </a:r>
          </a:p>
          <a:p>
            <a:r>
              <a:rPr lang="en-US" dirty="0"/>
              <a:t> the logo or title area.</a:t>
            </a:r>
          </a:p>
        </p:txBody>
      </p:sp>
      <p:sp>
        <p:nvSpPr>
          <p:cNvPr id="11" name="Rectangle 10"/>
          <p:cNvSpPr/>
          <p:nvPr userDrawn="1"/>
        </p:nvSpPr>
        <p:spPr>
          <a:xfrm flipV="1">
            <a:off x="-12453" y="-9340"/>
            <a:ext cx="9180000" cy="711182"/>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itle 1"/>
          <p:cNvSpPr>
            <a:spLocks noGrp="1"/>
          </p:cNvSpPr>
          <p:nvPr>
            <p:ph type="title" hasCustomPrompt="1"/>
          </p:nvPr>
        </p:nvSpPr>
        <p:spPr>
          <a:xfrm>
            <a:off x="629702" y="245998"/>
            <a:ext cx="7845882" cy="383384"/>
          </a:xfrm>
          <a:prstGeom prst="rect">
            <a:avLst/>
          </a:prstGeom>
        </p:spPr>
        <p:txBody>
          <a:bodyPr>
            <a:noAutofit/>
          </a:bodyPr>
          <a:lstStyle>
            <a:lvl1pPr algn="l">
              <a:defRPr sz="2400" b="0" baseline="0">
                <a:solidFill>
                  <a:srgbClr val="8DC63F"/>
                </a:solidFill>
                <a:latin typeface="Arial"/>
                <a:cs typeface="Arial"/>
              </a:defRPr>
            </a:lvl1pPr>
          </a:lstStyle>
          <a:p>
            <a:r>
              <a:rPr lang="en-CA" dirty="0"/>
              <a:t>Bullet slide</a:t>
            </a:r>
            <a:endParaRPr lang="en-US" dirty="0"/>
          </a:p>
        </p:txBody>
      </p:sp>
      <p:pic>
        <p:nvPicPr>
          <p:cNvPr id="8" name="Picture 7" descr="summit_pcc_horizontal_b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1169" y="4771097"/>
            <a:ext cx="2552699" cy="1947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3" name="Picture Placeholder 2"/>
          <p:cNvSpPr>
            <a:spLocks noGrp="1"/>
          </p:cNvSpPr>
          <p:nvPr>
            <p:ph type="pic" idx="12" hasCustomPrompt="1"/>
          </p:nvPr>
        </p:nvSpPr>
        <p:spPr>
          <a:xfrm>
            <a:off x="629701" y="1020648"/>
            <a:ext cx="2743200" cy="3419771"/>
          </a:xfrm>
          <a:solidFill>
            <a:srgbClr val="D9D9D9"/>
          </a:solidFill>
        </p:spPr>
        <p:txBody>
          <a:bodyPr anchor="ctr">
            <a:normAutofit/>
          </a:bodyPr>
          <a:lstStyle>
            <a:lvl1pPr marL="0" indent="0" algn="ctr">
              <a:buNone/>
              <a:defRPr sz="1800" baseline="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Graphic area</a:t>
            </a:r>
          </a:p>
          <a:p>
            <a:r>
              <a:rPr lang="en-US" dirty="0"/>
              <a:t> Do not place over</a:t>
            </a:r>
          </a:p>
          <a:p>
            <a:r>
              <a:rPr lang="en-US" dirty="0"/>
              <a:t> the logo or title area.</a:t>
            </a:r>
          </a:p>
        </p:txBody>
      </p:sp>
      <p:sp>
        <p:nvSpPr>
          <p:cNvPr id="10" name="Content Placeholder 2"/>
          <p:cNvSpPr>
            <a:spLocks noGrp="1"/>
          </p:cNvSpPr>
          <p:nvPr>
            <p:ph sz="half" idx="1" hasCustomPrompt="1"/>
          </p:nvPr>
        </p:nvSpPr>
        <p:spPr>
          <a:xfrm>
            <a:off x="3586288" y="1020649"/>
            <a:ext cx="4996239" cy="3419771"/>
          </a:xfrm>
          <a:prstGeom prst="rect">
            <a:avLst/>
          </a:prstGeom>
        </p:spPr>
        <p:txBody>
          <a:bodyPr>
            <a:normAutofit/>
          </a:bodyPr>
          <a:lstStyle>
            <a:lvl1pPr marL="342900" marR="0" indent="-342900" algn="l" defTabSz="457200" rtl="0" eaLnBrk="1" fontAlgn="auto" latinLnBrk="0" hangingPunct="1">
              <a:lnSpc>
                <a:spcPct val="100000"/>
              </a:lnSpc>
              <a:spcBef>
                <a:spcPct val="20000"/>
              </a:spcBef>
              <a:spcAft>
                <a:spcPts val="0"/>
              </a:spcAft>
              <a:buClr>
                <a:srgbClr val="8DC63F"/>
              </a:buClr>
              <a:buSzTx/>
              <a:buFont typeface="Arial"/>
              <a:buChar char="•"/>
              <a:tabLst/>
              <a:defRPr sz="2400" b="0" baseline="0">
                <a:solidFill>
                  <a:schemeClr val="tx1">
                    <a:lumMod val="75000"/>
                    <a:lumOff val="25000"/>
                  </a:schemeClr>
                </a:solidFill>
              </a:defRPr>
            </a:lvl1pPr>
            <a:lvl2pPr marL="630238" indent="-265113">
              <a:lnSpc>
                <a:spcPts val="2360"/>
              </a:lnSpc>
              <a:spcBef>
                <a:spcPts val="1032"/>
              </a:spcBef>
              <a:buClr>
                <a:srgbClr val="8DC63F"/>
              </a:buClr>
              <a:buSzPct val="75000"/>
              <a:buFont typeface="Courier New"/>
              <a:buChar char="o"/>
              <a:tabLst>
                <a:tab pos="630238" algn="l"/>
              </a:tabLst>
              <a:defRPr sz="2400" b="0" baseline="0">
                <a:solidFill>
                  <a:schemeClr val="tx1">
                    <a:lumMod val="75000"/>
                    <a:lumOff val="25000"/>
                  </a:schemeClr>
                </a:solidFill>
              </a:defRPr>
            </a:lvl2pPr>
            <a:lvl3pPr marL="514350" indent="-171450">
              <a:lnSpc>
                <a:spcPts val="2360"/>
              </a:lnSpc>
              <a:spcBef>
                <a:spcPts val="600"/>
              </a:spcBef>
              <a:buClr>
                <a:srgbClr val="6AC058"/>
              </a:buClr>
              <a:buSzPct val="75000"/>
              <a:buFont typeface="Courier New"/>
              <a:buChar char="o"/>
              <a:tabLst/>
              <a:defRPr sz="2000" baseline="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vl6pPr>
              <a:defRPr sz="1800"/>
            </a:lvl6pPr>
            <a:lvl7pPr>
              <a:defRPr sz="1800"/>
            </a:lvl7pPr>
            <a:lvl8pPr>
              <a:defRPr sz="1800"/>
            </a:lvl8pPr>
            <a:lvl9pPr>
              <a:defRPr sz="1800"/>
            </a:lvl9pPr>
          </a:lstStyle>
          <a:p>
            <a:pPr lvl="0"/>
            <a:r>
              <a:rPr lang="en-CA" dirty="0"/>
              <a:t>Bulleted content and graphic formatting</a:t>
            </a:r>
          </a:p>
          <a:p>
            <a:pPr lvl="1"/>
            <a:r>
              <a:rPr lang="en-CA" dirty="0"/>
              <a:t>Keep your points clear and simple.</a:t>
            </a:r>
          </a:p>
        </p:txBody>
      </p:sp>
      <p:sp>
        <p:nvSpPr>
          <p:cNvPr id="12" name="Rectangle 11"/>
          <p:cNvSpPr/>
          <p:nvPr userDrawn="1"/>
        </p:nvSpPr>
        <p:spPr>
          <a:xfrm flipV="1">
            <a:off x="-12453" y="-9340"/>
            <a:ext cx="9180000" cy="711182"/>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629702" y="245998"/>
            <a:ext cx="7952825" cy="383384"/>
          </a:xfrm>
          <a:prstGeom prst="rect">
            <a:avLst/>
          </a:prstGeom>
        </p:spPr>
        <p:txBody>
          <a:bodyPr>
            <a:noAutofit/>
          </a:bodyPr>
          <a:lstStyle>
            <a:lvl1pPr algn="l">
              <a:defRPr sz="2400" b="0" baseline="0">
                <a:solidFill>
                  <a:srgbClr val="8DC63F"/>
                </a:solidFill>
                <a:latin typeface="Arial"/>
                <a:cs typeface="Arial"/>
              </a:defRPr>
            </a:lvl1pPr>
          </a:lstStyle>
          <a:p>
            <a:r>
              <a:rPr lang="en-CA" dirty="0"/>
              <a:t>Bullet slide</a:t>
            </a:r>
            <a:endParaRPr lang="en-US" dirty="0"/>
          </a:p>
        </p:txBody>
      </p:sp>
      <p:pic>
        <p:nvPicPr>
          <p:cNvPr id="8" name="Picture 7" descr="summit_pcc_horizontal_b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1169" y="4771097"/>
            <a:ext cx="2552699" cy="19473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2"/>
          <p:cNvSpPr>
            <a:spLocks noGrp="1"/>
          </p:cNvSpPr>
          <p:nvPr>
            <p:ph type="pic" idx="12" hasCustomPrompt="1"/>
          </p:nvPr>
        </p:nvSpPr>
        <p:spPr>
          <a:xfrm>
            <a:off x="629703" y="1000591"/>
            <a:ext cx="7912719" cy="3372888"/>
          </a:xfrm>
          <a:solidFill>
            <a:srgbClr val="D9D9D9"/>
          </a:solidFill>
        </p:spPr>
        <p:txBody>
          <a:bodyPr anchor="ctr">
            <a:normAutofit/>
          </a:bodyPr>
          <a:lstStyle>
            <a:lvl1pPr marL="0" indent="0" algn="ctr">
              <a:buNone/>
              <a:defRPr sz="1800" baseline="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lgn="ctr"/>
            <a:r>
              <a:rPr lang="en-US" dirty="0">
                <a:solidFill>
                  <a:srgbClr val="353435"/>
                </a:solidFill>
              </a:rPr>
              <a:t>For large charts</a:t>
            </a:r>
            <a:r>
              <a:rPr lang="en-US" baseline="0" dirty="0">
                <a:solidFill>
                  <a:srgbClr val="353435"/>
                </a:solidFill>
              </a:rPr>
              <a:t> or diagrams place with in the gray area.</a:t>
            </a:r>
          </a:p>
          <a:p>
            <a:pPr algn="ctr"/>
            <a:r>
              <a:rPr lang="en-US" baseline="0" dirty="0">
                <a:solidFill>
                  <a:srgbClr val="353435"/>
                </a:solidFill>
              </a:rPr>
              <a:t>Do not place over the logo or title area.</a:t>
            </a:r>
          </a:p>
        </p:txBody>
      </p:sp>
      <p:sp>
        <p:nvSpPr>
          <p:cNvPr id="11" name="Rectangle 10"/>
          <p:cNvSpPr/>
          <p:nvPr userDrawn="1"/>
        </p:nvSpPr>
        <p:spPr>
          <a:xfrm flipV="1">
            <a:off x="-12453" y="-9340"/>
            <a:ext cx="9180000" cy="711182"/>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629702" y="245998"/>
            <a:ext cx="8033037" cy="383384"/>
          </a:xfrm>
          <a:prstGeom prst="rect">
            <a:avLst/>
          </a:prstGeom>
        </p:spPr>
        <p:txBody>
          <a:bodyPr>
            <a:noAutofit/>
          </a:bodyPr>
          <a:lstStyle>
            <a:lvl1pPr algn="l">
              <a:defRPr sz="2400" b="0" baseline="0">
                <a:solidFill>
                  <a:srgbClr val="8DC63F"/>
                </a:solidFill>
                <a:latin typeface="Arial"/>
                <a:cs typeface="Arial"/>
              </a:defRPr>
            </a:lvl1pPr>
          </a:lstStyle>
          <a:p>
            <a:r>
              <a:rPr lang="en-CA" dirty="0"/>
              <a:t>Bullet slide</a:t>
            </a:r>
            <a:endParaRPr lang="en-US" dirty="0"/>
          </a:p>
        </p:txBody>
      </p:sp>
      <p:pic>
        <p:nvPicPr>
          <p:cNvPr id="7" name="Picture 6" descr="summit_pcc_horizontal_bk.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11169" y="4771097"/>
            <a:ext cx="2552699" cy="19473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rgbClr val="8DC6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029369" y="673100"/>
            <a:ext cx="7152106" cy="2556710"/>
          </a:xfrm>
          <a:ln>
            <a:noFill/>
          </a:ln>
        </p:spPr>
        <p:txBody>
          <a:bodyPr anchor="t">
            <a:noAutofit/>
          </a:bodyPr>
          <a:lstStyle>
            <a:lvl1pPr algn="l">
              <a:lnSpc>
                <a:spcPts val="5280"/>
              </a:lnSpc>
              <a:defRPr sz="4400" b="0" cap="none" spc="-100" baseline="0">
                <a:ln>
                  <a:noFill/>
                </a:ln>
                <a:solidFill>
                  <a:schemeClr val="bg1"/>
                </a:solidFill>
                <a:latin typeface="Arial"/>
                <a:cs typeface="Arial"/>
              </a:defRPr>
            </a:lvl1pPr>
          </a:lstStyle>
          <a:p>
            <a:r>
              <a:rPr lang="en-CA" dirty="0"/>
              <a:t>This is an example of</a:t>
            </a:r>
            <a:br>
              <a:rPr lang="en-CA" dirty="0"/>
            </a:br>
            <a:r>
              <a:rPr lang="en-CA" dirty="0"/>
              <a:t>subject title slide to be</a:t>
            </a:r>
            <a:br>
              <a:rPr lang="en-CA" dirty="0"/>
            </a:br>
            <a:r>
              <a:rPr lang="en-CA" dirty="0"/>
              <a:t>used to separate subjects within the topic.</a:t>
            </a:r>
            <a:endParaRPr lang="en-US" dirty="0"/>
          </a:p>
        </p:txBody>
      </p:sp>
      <p:sp>
        <p:nvSpPr>
          <p:cNvPr id="6" name="Rectangle 5"/>
          <p:cNvSpPr/>
          <p:nvPr userDrawn="1"/>
        </p:nvSpPr>
        <p:spPr>
          <a:xfrm>
            <a:off x="0" y="4127500"/>
            <a:ext cx="9144000" cy="695615"/>
          </a:xfrm>
          <a:prstGeom prst="rect">
            <a:avLst/>
          </a:prstGeom>
          <a:solidFill>
            <a:schemeClr val="bg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summit_pcc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8883" y="4505608"/>
            <a:ext cx="2437745" cy="18596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Rectangle 5"/>
          <p:cNvSpPr/>
          <p:nvPr userDrawn="1"/>
        </p:nvSpPr>
        <p:spPr>
          <a:xfrm>
            <a:off x="0" y="0"/>
            <a:ext cx="9144000" cy="5143500"/>
          </a:xfrm>
          <a:prstGeom prst="rect">
            <a:avLst/>
          </a:prstGeom>
          <a:solidFill>
            <a:srgbClr val="5FCEE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FCEEA"/>
              </a:solidFill>
            </a:endParaRPr>
          </a:p>
        </p:txBody>
      </p:sp>
      <p:sp>
        <p:nvSpPr>
          <p:cNvPr id="7" name="Title 1"/>
          <p:cNvSpPr>
            <a:spLocks noGrp="1"/>
          </p:cNvSpPr>
          <p:nvPr>
            <p:ph type="title" hasCustomPrompt="1"/>
          </p:nvPr>
        </p:nvSpPr>
        <p:spPr>
          <a:xfrm>
            <a:off x="1029369" y="952500"/>
            <a:ext cx="7152106" cy="1697183"/>
          </a:xfrm>
          <a:ln>
            <a:noFill/>
          </a:ln>
        </p:spPr>
        <p:txBody>
          <a:bodyPr anchor="t">
            <a:noAutofit/>
          </a:bodyPr>
          <a:lstStyle>
            <a:lvl1pPr algn="l">
              <a:lnSpc>
                <a:spcPts val="5280"/>
              </a:lnSpc>
              <a:defRPr sz="4400" b="0" cap="none" spc="-100" baseline="0">
                <a:ln>
                  <a:noFill/>
                </a:ln>
                <a:solidFill>
                  <a:schemeClr val="bg1"/>
                </a:solidFill>
                <a:latin typeface="Arial"/>
                <a:cs typeface="Arial"/>
              </a:defRPr>
            </a:lvl1pPr>
          </a:lstStyle>
          <a:p>
            <a:r>
              <a:rPr lang="en-CA" dirty="0"/>
              <a:t>“ This is an example of a quote slide” </a:t>
            </a:r>
            <a:endParaRPr lang="en-US" dirty="0"/>
          </a:p>
        </p:txBody>
      </p:sp>
      <p:sp>
        <p:nvSpPr>
          <p:cNvPr id="11" name="Text Placeholder 10"/>
          <p:cNvSpPr>
            <a:spLocks noGrp="1"/>
          </p:cNvSpPr>
          <p:nvPr>
            <p:ph type="body" sz="quarter" idx="10" hasCustomPrompt="1"/>
          </p:nvPr>
        </p:nvSpPr>
        <p:spPr>
          <a:xfrm>
            <a:off x="1028700" y="3039341"/>
            <a:ext cx="3716338" cy="415637"/>
          </a:xfrm>
        </p:spPr>
        <p:txBody>
          <a:bodyPr>
            <a:noAutofit/>
          </a:bodyPr>
          <a:lstStyle>
            <a:lvl1pPr marL="0" indent="0">
              <a:buNone/>
              <a:defRPr sz="1800" b="1" baseline="0">
                <a:solidFill>
                  <a:schemeClr val="bg1"/>
                </a:solidFill>
                <a:latin typeface="Arial"/>
                <a:cs typeface="Arial"/>
              </a:defRPr>
            </a:lvl1pPr>
            <a:lvl2pPr marL="457200" indent="0">
              <a:buNone/>
              <a:defRPr sz="1800">
                <a:solidFill>
                  <a:schemeClr val="bg1"/>
                </a:solidFill>
                <a:latin typeface="Arial"/>
                <a:cs typeface="Arial"/>
              </a:defRPr>
            </a:lvl2pPr>
            <a:lvl3pPr marL="914400" indent="0">
              <a:buNone/>
              <a:defRPr sz="1800">
                <a:solidFill>
                  <a:schemeClr val="bg1"/>
                </a:solidFill>
                <a:latin typeface="Arial"/>
                <a:cs typeface="Arial"/>
              </a:defRPr>
            </a:lvl3pPr>
            <a:lvl4pPr marL="1371600" indent="0">
              <a:buNone/>
              <a:defRPr sz="1800">
                <a:solidFill>
                  <a:schemeClr val="bg1"/>
                </a:solidFill>
                <a:latin typeface="Arial"/>
                <a:cs typeface="Arial"/>
              </a:defRPr>
            </a:lvl4pPr>
            <a:lvl5pPr marL="1828800" indent="0">
              <a:buNone/>
              <a:defRPr sz="1800">
                <a:solidFill>
                  <a:schemeClr val="bg1"/>
                </a:solidFill>
                <a:latin typeface="Arial"/>
                <a:cs typeface="Arial"/>
              </a:defRPr>
            </a:lvl5pPr>
          </a:lstStyle>
          <a:p>
            <a:pPr lvl="0"/>
            <a:r>
              <a:rPr lang="en-CA" dirty="0"/>
              <a:t>Name </a:t>
            </a:r>
            <a:r>
              <a:rPr lang="en-CA" dirty="0" err="1"/>
              <a:t>Lastname</a:t>
            </a:r>
            <a:endParaRPr lang="en-US" dirty="0"/>
          </a:p>
        </p:txBody>
      </p:sp>
      <p:sp>
        <p:nvSpPr>
          <p:cNvPr id="10" name="Rectangle 9"/>
          <p:cNvSpPr/>
          <p:nvPr userDrawn="1"/>
        </p:nvSpPr>
        <p:spPr>
          <a:xfrm>
            <a:off x="0" y="4127500"/>
            <a:ext cx="9144000" cy="695615"/>
          </a:xfrm>
          <a:prstGeom prst="rect">
            <a:avLst/>
          </a:prstGeom>
          <a:solidFill>
            <a:schemeClr val="bg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summit_pcc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8883" y="4505608"/>
            <a:ext cx="2437745" cy="185964"/>
          </a:xfrm>
          <a:prstGeom prst="rect">
            <a:avLst/>
          </a:prstGeom>
        </p:spPr>
      </p:pic>
    </p:spTree>
    <p:extLst>
      <p:ext uri="{BB962C8B-B14F-4D97-AF65-F5344CB8AC3E}">
        <p14:creationId xmlns:p14="http://schemas.microsoft.com/office/powerpoint/2010/main" val="3305467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6" name="Rectangle 5"/>
          <p:cNvSpPr/>
          <p:nvPr userDrawn="1"/>
        </p:nvSpPr>
        <p:spPr>
          <a:xfrm>
            <a:off x="0" y="0"/>
            <a:ext cx="9144000" cy="5143500"/>
          </a:xfrm>
          <a:prstGeom prst="rect">
            <a:avLst/>
          </a:prstGeom>
          <a:solidFill>
            <a:srgbClr val="8D85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FCEEA"/>
              </a:solidFill>
            </a:endParaRPr>
          </a:p>
        </p:txBody>
      </p:sp>
      <p:sp>
        <p:nvSpPr>
          <p:cNvPr id="7" name="Title 1"/>
          <p:cNvSpPr>
            <a:spLocks noGrp="1"/>
          </p:cNvSpPr>
          <p:nvPr>
            <p:ph type="title" hasCustomPrompt="1"/>
          </p:nvPr>
        </p:nvSpPr>
        <p:spPr>
          <a:xfrm>
            <a:off x="1029369" y="952500"/>
            <a:ext cx="7152106" cy="2781300"/>
          </a:xfrm>
          <a:solidFill>
            <a:srgbClr val="8D85C0"/>
          </a:solidFill>
          <a:ln>
            <a:noFill/>
          </a:ln>
        </p:spPr>
        <p:txBody>
          <a:bodyPr anchor="t">
            <a:noAutofit/>
          </a:bodyPr>
          <a:lstStyle>
            <a:lvl1pPr algn="l">
              <a:lnSpc>
                <a:spcPts val="5280"/>
              </a:lnSpc>
              <a:defRPr sz="4400" b="0" cap="none" spc="-100" baseline="0">
                <a:ln>
                  <a:noFill/>
                </a:ln>
                <a:solidFill>
                  <a:schemeClr val="bg1"/>
                </a:solidFill>
                <a:latin typeface="Arial"/>
                <a:cs typeface="Arial"/>
              </a:defRPr>
            </a:lvl1pPr>
          </a:lstStyle>
          <a:p>
            <a:r>
              <a:rPr lang="en-CA" dirty="0"/>
              <a:t>This is an example of</a:t>
            </a:r>
            <a:br>
              <a:rPr lang="en-CA" dirty="0"/>
            </a:br>
            <a:r>
              <a:rPr lang="en-CA" dirty="0"/>
              <a:t>subject title slide to be</a:t>
            </a:r>
            <a:br>
              <a:rPr lang="en-CA" dirty="0"/>
            </a:br>
            <a:r>
              <a:rPr lang="en-CA" dirty="0"/>
              <a:t>used to separate subjects within the topic.</a:t>
            </a:r>
            <a:endParaRPr lang="en-US" dirty="0"/>
          </a:p>
        </p:txBody>
      </p:sp>
      <p:sp>
        <p:nvSpPr>
          <p:cNvPr id="10" name="Rectangle 9"/>
          <p:cNvSpPr/>
          <p:nvPr userDrawn="1"/>
        </p:nvSpPr>
        <p:spPr>
          <a:xfrm>
            <a:off x="0" y="4127500"/>
            <a:ext cx="9144000" cy="695615"/>
          </a:xfrm>
          <a:prstGeom prst="rect">
            <a:avLst/>
          </a:prstGeom>
          <a:solidFill>
            <a:schemeClr val="bg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summit_pcc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8883" y="4505608"/>
            <a:ext cx="2437745" cy="185964"/>
          </a:xfrm>
          <a:prstGeom prst="rect">
            <a:avLst/>
          </a:prstGeom>
        </p:spPr>
      </p:pic>
    </p:spTree>
    <p:extLst>
      <p:ext uri="{BB962C8B-B14F-4D97-AF65-F5344CB8AC3E}">
        <p14:creationId xmlns:p14="http://schemas.microsoft.com/office/powerpoint/2010/main" val="392774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046F2AD-20FD-BB42-9126-28F17D63FD8A}" type="datetimeFigureOut">
              <a:rPr lang="en-US" smtClean="0"/>
              <a:pPr/>
              <a:t>10/3/2016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B14C7A1-5161-2A48-9113-902C25F4EB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50" r:id="rId3"/>
    <p:sldLayoutId id="2147483660" r:id="rId4"/>
    <p:sldLayoutId id="2147483662" r:id="rId5"/>
    <p:sldLayoutId id="2147483661" r:id="rId6"/>
    <p:sldLayoutId id="2147483651" r:id="rId7"/>
    <p:sldLayoutId id="2147483665" r:id="rId8"/>
    <p:sldLayoutId id="2147483666" r:id="rId9"/>
    <p:sldLayoutId id="2147483652"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1.xml"/><Relationship Id="rId1" Type="http://schemas.openxmlformats.org/officeDocument/2006/relationships/slideLayout" Target="../slideLayouts/slideLayout3.xml"/><Relationship Id="rId5" Type="http://schemas.openxmlformats.org/officeDocument/2006/relationships/hyperlink" Target="mailto:Maureen.Hedrick@richterhc.com" TargetMode="External"/><Relationship Id="rId4" Type="http://schemas.openxmlformats.org/officeDocument/2006/relationships/hyperlink" Target="mailto:Jennifer.Leatherbarrow@richterhc.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mj-lt"/>
              </a:rPr>
              <a:t>Audits, ADRs</a:t>
            </a:r>
            <a:r>
              <a:rPr lang="en-US" dirty="0">
                <a:latin typeface="+mj-lt"/>
              </a:rPr>
              <a:t>, </a:t>
            </a:r>
            <a:r>
              <a:rPr lang="en-US" dirty="0" smtClean="0">
                <a:latin typeface="+mj-lt"/>
              </a:rPr>
              <a:t>&amp;             </a:t>
            </a:r>
            <a:r>
              <a:rPr lang="en-US" dirty="0">
                <a:latin typeface="+mj-lt"/>
              </a:rPr>
              <a:t>Documentation</a:t>
            </a:r>
          </a:p>
        </p:txBody>
      </p:sp>
      <p:sp>
        <p:nvSpPr>
          <p:cNvPr id="3" name="Text Placeholder 2"/>
          <p:cNvSpPr>
            <a:spLocks noGrp="1"/>
          </p:cNvSpPr>
          <p:nvPr>
            <p:ph type="body" sz="quarter" idx="10"/>
          </p:nvPr>
        </p:nvSpPr>
        <p:spPr>
          <a:xfrm>
            <a:off x="1126666" y="2603743"/>
            <a:ext cx="7086600" cy="822804"/>
          </a:xfrm>
        </p:spPr>
        <p:txBody>
          <a:bodyPr>
            <a:noAutofit/>
          </a:bodyPr>
          <a:lstStyle/>
          <a:p>
            <a:r>
              <a:rPr lang="en-US" dirty="0"/>
              <a:t>Maureen Hedrick </a:t>
            </a:r>
            <a:r>
              <a:rPr lang="en-US" dirty="0" smtClean="0"/>
              <a:t>&amp; </a:t>
            </a:r>
            <a:endParaRPr lang="en-US" dirty="0" smtClean="0"/>
          </a:p>
          <a:p>
            <a:r>
              <a:rPr lang="en-US" dirty="0" smtClean="0"/>
              <a:t>Jennifer </a:t>
            </a:r>
            <a:r>
              <a:rPr lang="en-US" dirty="0"/>
              <a:t>Leatherbarrow </a:t>
            </a:r>
            <a:r>
              <a:rPr lang="en-US" dirty="0" smtClean="0"/>
              <a:t>RN BSN, RAC-CT, QCP</a:t>
            </a:r>
            <a:endParaRPr lang="en-US" dirty="0" smtClean="0"/>
          </a:p>
          <a:p>
            <a:r>
              <a:rPr lang="en-US" i="1" dirty="0"/>
              <a:t>Richter Healthcare Consultants</a:t>
            </a:r>
            <a:endParaRPr lang="en-US" dirty="0"/>
          </a:p>
        </p:txBody>
      </p:sp>
      <p:sp>
        <p:nvSpPr>
          <p:cNvPr id="4" name="Text Placeholder 3"/>
          <p:cNvSpPr>
            <a:spLocks noGrp="1"/>
          </p:cNvSpPr>
          <p:nvPr>
            <p:ph type="body" sz="quarter" idx="11"/>
          </p:nvPr>
        </p:nvSpPr>
        <p:spPr>
          <a:xfrm>
            <a:off x="1081278" y="301541"/>
            <a:ext cx="2339975" cy="342148"/>
          </a:xfrm>
        </p:spPr>
        <p:txBody>
          <a:bodyPr/>
          <a:lstStyle/>
          <a:p>
            <a:r>
              <a:rPr lang="en-US" dirty="0" smtClean="0"/>
              <a:t>Reduce Risk</a:t>
            </a:r>
            <a:endParaRPr lang="en-US" dirty="0"/>
          </a:p>
        </p:txBody>
      </p:sp>
    </p:spTree>
    <p:extLst>
      <p:ext uri="{BB962C8B-B14F-4D97-AF65-F5344CB8AC3E}">
        <p14:creationId xmlns:p14="http://schemas.microsoft.com/office/powerpoint/2010/main" val="386387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a:t>Goal of Documentation</a:t>
            </a:r>
          </a:p>
          <a:p>
            <a:pPr lvl="1"/>
            <a:r>
              <a:rPr lang="en-US" dirty="0"/>
              <a:t>Regulatory compliance</a:t>
            </a:r>
          </a:p>
          <a:p>
            <a:pPr lvl="1"/>
            <a:r>
              <a:rPr lang="en-US" dirty="0"/>
              <a:t>Continuity of Care</a:t>
            </a:r>
          </a:p>
          <a:p>
            <a:pPr lvl="1"/>
            <a:r>
              <a:rPr lang="en-US" dirty="0"/>
              <a:t>Payer requirements</a:t>
            </a:r>
          </a:p>
        </p:txBody>
      </p:sp>
      <p:sp>
        <p:nvSpPr>
          <p:cNvPr id="4" name="Title 3"/>
          <p:cNvSpPr>
            <a:spLocks noGrp="1"/>
          </p:cNvSpPr>
          <p:nvPr>
            <p:ph type="title"/>
          </p:nvPr>
        </p:nvSpPr>
        <p:spPr/>
        <p:txBody>
          <a:bodyPr/>
          <a:lstStyle/>
          <a:p>
            <a:r>
              <a:rPr lang="en-US" dirty="0">
                <a:latin typeface="+mj-lt"/>
              </a:rPr>
              <a:t>Documentation</a:t>
            </a:r>
          </a:p>
        </p:txBody>
      </p:sp>
      <p:pic>
        <p:nvPicPr>
          <p:cNvPr id="5" name="Picture Placeholder 7"/>
          <p:cNvPicPr>
            <a:picLocks noGrp="1" noChangeAspect="1"/>
          </p:cNvPicPr>
          <p:nvPr>
            <p:ph type="pic" idx="12"/>
          </p:nvPr>
        </p:nvPicPr>
        <p:blipFill>
          <a:blip r:embed="rId3">
            <a:extLst>
              <a:ext uri="{28A0092B-C50C-407E-A947-70E740481C1C}">
                <a14:useLocalDpi xmlns:a14="http://schemas.microsoft.com/office/drawing/2010/main" val="0"/>
              </a:ext>
            </a:extLst>
          </a:blip>
          <a:srcRect l="9290" r="9290"/>
          <a:stretch>
            <a:fillRect/>
          </a:stretch>
        </p:blipFill>
        <p:spPr/>
      </p:pic>
    </p:spTree>
    <p:extLst>
      <p:ext uri="{BB962C8B-B14F-4D97-AF65-F5344CB8AC3E}">
        <p14:creationId xmlns:p14="http://schemas.microsoft.com/office/powerpoint/2010/main" val="2332368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a:t>Clinical Reports to assist with monitoring CMI and RUG Utilization</a:t>
            </a:r>
          </a:p>
          <a:p>
            <a:pPr lvl="1"/>
            <a:r>
              <a:rPr lang="en-US" dirty="0"/>
              <a:t>Case Mix – Detail</a:t>
            </a:r>
          </a:p>
          <a:p>
            <a:pPr lvl="1"/>
            <a:r>
              <a:rPr lang="en-US" dirty="0"/>
              <a:t>RUGs Summary</a:t>
            </a:r>
          </a:p>
        </p:txBody>
      </p:sp>
      <p:sp>
        <p:nvSpPr>
          <p:cNvPr id="4" name="Title 3"/>
          <p:cNvSpPr>
            <a:spLocks noGrp="1"/>
          </p:cNvSpPr>
          <p:nvPr>
            <p:ph type="title"/>
          </p:nvPr>
        </p:nvSpPr>
        <p:spPr/>
        <p:txBody>
          <a:bodyPr/>
          <a:lstStyle/>
          <a:p>
            <a:r>
              <a:rPr lang="en-US" dirty="0">
                <a:latin typeface="+mj-lt"/>
              </a:rPr>
              <a:t>Documentation</a:t>
            </a:r>
          </a:p>
        </p:txBody>
      </p:sp>
      <p:pic>
        <p:nvPicPr>
          <p:cNvPr id="6" name="Picture 7" descr="http://www.blackthornbookkeeping.com/files/1638129/uploaded/canstock7140477.jpg"/>
          <p:cNvPicPr>
            <a:picLocks noGrp="1" noChangeAspect="1" noChangeArrowheads="1"/>
          </p:cNvPicPr>
          <p:nvPr>
            <p:ph type="pic" idx="12"/>
          </p:nvPr>
        </p:nvPicPr>
        <p:blipFill>
          <a:blip r:embed="rId3">
            <a:extLst>
              <a:ext uri="{28A0092B-C50C-407E-A947-70E740481C1C}">
                <a14:useLocalDpi xmlns:a14="http://schemas.microsoft.com/office/drawing/2010/main" val="0"/>
              </a:ext>
            </a:extLst>
          </a:blip>
          <a:srcRect l="9889" r="9889"/>
          <a:stretch>
            <a:fillRect/>
          </a:stretch>
        </p:blipFill>
        <p:spPr bwMode="auto">
          <a:xfrm>
            <a:off x="629701" y="1020649"/>
            <a:ext cx="2606176" cy="3248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849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376500"/>
            <a:ext cx="7244100" cy="2978700"/>
          </a:xfrm>
        </p:spPr>
        <p:txBody>
          <a:bodyPr/>
          <a:lstStyle/>
          <a:p>
            <a:r>
              <a:rPr lang="en-US" dirty="0">
                <a:latin typeface="+mn-lt"/>
              </a:rPr>
              <a:t>When you document effectively, your </a:t>
            </a:r>
            <a:r>
              <a:rPr lang="en-US" dirty="0" smtClean="0">
                <a:latin typeface="+mn-lt"/>
              </a:rPr>
              <a:t>patient’s </a:t>
            </a:r>
            <a:r>
              <a:rPr lang="en-US" dirty="0">
                <a:latin typeface="+mn-lt"/>
              </a:rPr>
              <a:t>medical record reflects your professionalism</a:t>
            </a:r>
          </a:p>
        </p:txBody>
      </p:sp>
      <p:sp>
        <p:nvSpPr>
          <p:cNvPr id="3" name="Text Placeholder 2"/>
          <p:cNvSpPr>
            <a:spLocks noGrp="1"/>
          </p:cNvSpPr>
          <p:nvPr>
            <p:ph type="body" sz="quarter" idx="10"/>
          </p:nvPr>
        </p:nvSpPr>
        <p:spPr>
          <a:xfrm>
            <a:off x="1028700" y="3470319"/>
            <a:ext cx="3716338" cy="415637"/>
          </a:xfrm>
        </p:spPr>
        <p:txBody>
          <a:bodyPr/>
          <a:lstStyle/>
          <a:p>
            <a:r>
              <a:rPr lang="en-US" dirty="0" err="1">
                <a:latin typeface="+mn-lt"/>
              </a:rPr>
              <a:t>Seeber</a:t>
            </a:r>
            <a:r>
              <a:rPr lang="en-US" dirty="0">
                <a:latin typeface="+mn-lt"/>
              </a:rPr>
              <a:t>-Combs, 2006, p. 1</a:t>
            </a:r>
          </a:p>
        </p:txBody>
      </p:sp>
    </p:spTree>
    <p:extLst>
      <p:ext uri="{BB962C8B-B14F-4D97-AF65-F5344CB8AC3E}">
        <p14:creationId xmlns:p14="http://schemas.microsoft.com/office/powerpoint/2010/main" val="2775284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29702" y="1030670"/>
            <a:ext cx="5778298" cy="3620530"/>
          </a:xfrm>
        </p:spPr>
        <p:txBody>
          <a:bodyPr>
            <a:normAutofit/>
          </a:bodyPr>
          <a:lstStyle/>
          <a:p>
            <a:r>
              <a:rPr lang="en-US" dirty="0"/>
              <a:t>Acceptable nursing </a:t>
            </a:r>
            <a:r>
              <a:rPr lang="en-US" dirty="0" smtClean="0"/>
              <a:t>practices</a:t>
            </a:r>
          </a:p>
          <a:p>
            <a:pPr lvl="1">
              <a:lnSpc>
                <a:spcPct val="100000"/>
              </a:lnSpc>
              <a:spcBef>
                <a:spcPts val="0"/>
              </a:spcBef>
            </a:pPr>
            <a:r>
              <a:rPr lang="en-US" dirty="0" smtClean="0"/>
              <a:t>Chronological order</a:t>
            </a:r>
          </a:p>
          <a:p>
            <a:pPr lvl="1">
              <a:lnSpc>
                <a:spcPct val="100000"/>
              </a:lnSpc>
              <a:spcBef>
                <a:spcPts val="0"/>
              </a:spcBef>
            </a:pPr>
            <a:r>
              <a:rPr lang="en-US" dirty="0" smtClean="0"/>
              <a:t>No advanced charting</a:t>
            </a:r>
          </a:p>
          <a:p>
            <a:pPr lvl="1">
              <a:lnSpc>
                <a:spcPct val="100000"/>
              </a:lnSpc>
              <a:spcBef>
                <a:spcPts val="0"/>
              </a:spcBef>
            </a:pPr>
            <a:r>
              <a:rPr lang="en-US" dirty="0" smtClean="0"/>
              <a:t>Document only what qualified to do </a:t>
            </a:r>
          </a:p>
          <a:p>
            <a:r>
              <a:rPr lang="en-US" dirty="0" smtClean="0"/>
              <a:t>Clinical </a:t>
            </a:r>
            <a:r>
              <a:rPr lang="en-US" dirty="0"/>
              <a:t>decision </a:t>
            </a:r>
            <a:r>
              <a:rPr lang="en-US" dirty="0" smtClean="0"/>
              <a:t>making</a:t>
            </a:r>
          </a:p>
          <a:p>
            <a:pPr lvl="1"/>
            <a:r>
              <a:rPr lang="en-US" dirty="0" smtClean="0"/>
              <a:t>Objectivity</a:t>
            </a:r>
          </a:p>
          <a:p>
            <a:pPr lvl="1"/>
            <a:r>
              <a:rPr lang="en-US" dirty="0" smtClean="0"/>
              <a:t>Within acceptable practice</a:t>
            </a:r>
            <a:endParaRPr lang="en-US" dirty="0"/>
          </a:p>
        </p:txBody>
      </p:sp>
      <p:sp>
        <p:nvSpPr>
          <p:cNvPr id="4" name="Title 3"/>
          <p:cNvSpPr>
            <a:spLocks noGrp="1"/>
          </p:cNvSpPr>
          <p:nvPr>
            <p:ph type="title"/>
          </p:nvPr>
        </p:nvSpPr>
        <p:spPr/>
        <p:txBody>
          <a:bodyPr/>
          <a:lstStyle/>
          <a:p>
            <a:r>
              <a:rPr lang="en-US" dirty="0">
                <a:latin typeface="+mj-lt"/>
              </a:rPr>
              <a:t>Documentation</a:t>
            </a:r>
          </a:p>
        </p:txBody>
      </p:sp>
      <p:pic>
        <p:nvPicPr>
          <p:cNvPr id="10" name="Picture Placeholder 9"/>
          <p:cNvPicPr>
            <a:picLocks noGrp="1" noChangeAspect="1"/>
          </p:cNvPicPr>
          <p:nvPr>
            <p:ph type="pic" idx="12"/>
          </p:nvPr>
        </p:nvPicPr>
        <p:blipFill>
          <a:blip r:embed="rId3">
            <a:extLst>
              <a:ext uri="{28A0092B-C50C-407E-A947-70E740481C1C}">
                <a14:useLocalDpi xmlns:a14="http://schemas.microsoft.com/office/drawing/2010/main" val="0"/>
              </a:ext>
            </a:extLst>
          </a:blip>
          <a:srcRect l="13234" r="13234"/>
          <a:stretch>
            <a:fillRect/>
          </a:stretch>
        </p:blipFill>
        <p:spPr>
          <a:xfrm>
            <a:off x="6408000" y="1030672"/>
            <a:ext cx="2067584" cy="2446662"/>
          </a:xfrm>
        </p:spPr>
      </p:pic>
    </p:spTree>
    <p:extLst>
      <p:ext uri="{BB962C8B-B14F-4D97-AF65-F5344CB8AC3E}">
        <p14:creationId xmlns:p14="http://schemas.microsoft.com/office/powerpoint/2010/main" val="4208994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29702" y="1030670"/>
            <a:ext cx="5778298" cy="3620530"/>
          </a:xfrm>
        </p:spPr>
        <p:txBody>
          <a:bodyPr>
            <a:normAutofit/>
          </a:bodyPr>
          <a:lstStyle/>
          <a:p>
            <a:r>
              <a:rPr lang="en-US" dirty="0" smtClean="0"/>
              <a:t>Skilled </a:t>
            </a:r>
            <a:r>
              <a:rPr lang="en-US" dirty="0"/>
              <a:t>care</a:t>
            </a:r>
          </a:p>
          <a:p>
            <a:pPr lvl="1">
              <a:lnSpc>
                <a:spcPct val="120000"/>
              </a:lnSpc>
              <a:spcBef>
                <a:spcPts val="0"/>
              </a:spcBef>
            </a:pPr>
            <a:r>
              <a:rPr lang="en-US" dirty="0"/>
              <a:t>Reasons for services</a:t>
            </a:r>
          </a:p>
          <a:p>
            <a:pPr lvl="1">
              <a:lnSpc>
                <a:spcPct val="120000"/>
              </a:lnSpc>
              <a:spcBef>
                <a:spcPts val="0"/>
              </a:spcBef>
            </a:pPr>
            <a:r>
              <a:rPr lang="en-US" dirty="0"/>
              <a:t>Clinical issues</a:t>
            </a:r>
          </a:p>
          <a:p>
            <a:pPr lvl="1">
              <a:lnSpc>
                <a:spcPct val="120000"/>
              </a:lnSpc>
              <a:spcBef>
                <a:spcPts val="0"/>
              </a:spcBef>
            </a:pPr>
            <a:r>
              <a:rPr lang="en-US" dirty="0"/>
              <a:t>Rehab/ treatments</a:t>
            </a:r>
          </a:p>
          <a:p>
            <a:pPr lvl="1">
              <a:lnSpc>
                <a:spcPct val="120000"/>
              </a:lnSpc>
              <a:spcBef>
                <a:spcPts val="0"/>
              </a:spcBef>
            </a:pPr>
            <a:r>
              <a:rPr lang="en-US" dirty="0"/>
              <a:t>Support of billable </a:t>
            </a:r>
            <a:r>
              <a:rPr lang="en-US" dirty="0" smtClean="0"/>
              <a:t>items</a:t>
            </a:r>
          </a:p>
          <a:p>
            <a:pPr>
              <a:lnSpc>
                <a:spcPct val="120000"/>
              </a:lnSpc>
              <a:spcBef>
                <a:spcPts val="0"/>
              </a:spcBef>
            </a:pPr>
            <a:r>
              <a:rPr lang="en-US" dirty="0"/>
              <a:t>Define Skilled vs Unskilled Documentation</a:t>
            </a:r>
          </a:p>
          <a:p>
            <a:pPr lvl="1">
              <a:lnSpc>
                <a:spcPct val="120000"/>
              </a:lnSpc>
              <a:spcBef>
                <a:spcPts val="0"/>
              </a:spcBef>
            </a:pPr>
            <a:endParaRPr lang="en-US" dirty="0"/>
          </a:p>
          <a:p>
            <a:pPr marL="0" indent="0">
              <a:buNone/>
            </a:pPr>
            <a:endParaRPr lang="en-US" dirty="0"/>
          </a:p>
        </p:txBody>
      </p:sp>
      <p:sp>
        <p:nvSpPr>
          <p:cNvPr id="4" name="Title 3"/>
          <p:cNvSpPr>
            <a:spLocks noGrp="1"/>
          </p:cNvSpPr>
          <p:nvPr>
            <p:ph type="title"/>
          </p:nvPr>
        </p:nvSpPr>
        <p:spPr/>
        <p:txBody>
          <a:bodyPr/>
          <a:lstStyle/>
          <a:p>
            <a:r>
              <a:rPr lang="en-US" dirty="0">
                <a:latin typeface="+mj-lt"/>
              </a:rPr>
              <a:t>Documentation</a:t>
            </a:r>
          </a:p>
        </p:txBody>
      </p:sp>
      <p:pic>
        <p:nvPicPr>
          <p:cNvPr id="10" name="Picture Placeholder 9"/>
          <p:cNvPicPr>
            <a:picLocks noGrp="1" noChangeAspect="1"/>
          </p:cNvPicPr>
          <p:nvPr>
            <p:ph type="pic" idx="12"/>
          </p:nvPr>
        </p:nvPicPr>
        <p:blipFill>
          <a:blip r:embed="rId3">
            <a:extLst>
              <a:ext uri="{28A0092B-C50C-407E-A947-70E740481C1C}">
                <a14:useLocalDpi xmlns:a14="http://schemas.microsoft.com/office/drawing/2010/main" val="0"/>
              </a:ext>
            </a:extLst>
          </a:blip>
          <a:srcRect l="13234" r="13234"/>
          <a:stretch>
            <a:fillRect/>
          </a:stretch>
        </p:blipFill>
        <p:spPr>
          <a:xfrm>
            <a:off x="6408000" y="1030672"/>
            <a:ext cx="2067584" cy="2446662"/>
          </a:xfrm>
        </p:spPr>
      </p:pic>
    </p:spTree>
    <p:extLst>
      <p:ext uri="{BB962C8B-B14F-4D97-AF65-F5344CB8AC3E}">
        <p14:creationId xmlns:p14="http://schemas.microsoft.com/office/powerpoint/2010/main" val="4285925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29702" y="1030670"/>
            <a:ext cx="5778298" cy="3620530"/>
          </a:xfrm>
        </p:spPr>
        <p:txBody>
          <a:bodyPr>
            <a:normAutofit/>
          </a:bodyPr>
          <a:lstStyle/>
          <a:p>
            <a:r>
              <a:rPr lang="en-US" dirty="0" smtClean="0">
                <a:cs typeface="Arial" panose="020B0604020202020204" pitchFamily="34" charset="0"/>
              </a:rPr>
              <a:t>Common </a:t>
            </a:r>
            <a:r>
              <a:rPr lang="en-US" dirty="0">
                <a:cs typeface="Arial" panose="020B0604020202020204" pitchFamily="34" charset="0"/>
              </a:rPr>
              <a:t>documentation issues that lead to denial/ RUG reduction </a:t>
            </a:r>
            <a:endParaRPr lang="en-US" dirty="0" smtClean="0">
              <a:cs typeface="Arial" panose="020B0604020202020204" pitchFamily="34" charset="0"/>
            </a:endParaRPr>
          </a:p>
          <a:p>
            <a:pPr lvl="1"/>
            <a:r>
              <a:rPr lang="en-US" dirty="0" smtClean="0">
                <a:cs typeface="Arial" panose="020B0604020202020204" pitchFamily="34" charset="0"/>
              </a:rPr>
              <a:t>Physician orders vague or incomplete</a:t>
            </a:r>
          </a:p>
          <a:p>
            <a:pPr lvl="1"/>
            <a:r>
              <a:rPr lang="en-US" dirty="0" smtClean="0">
                <a:cs typeface="Arial" panose="020B0604020202020204" pitchFamily="34" charset="0"/>
              </a:rPr>
              <a:t>Does not reflect progress (medical necessity)</a:t>
            </a:r>
          </a:p>
          <a:p>
            <a:pPr lvl="1"/>
            <a:r>
              <a:rPr lang="en-US" dirty="0" smtClean="0">
                <a:cs typeface="Arial" panose="020B0604020202020204" pitchFamily="34" charset="0"/>
              </a:rPr>
              <a:t>Inconsistencies between MDS and nursing, therapy notes</a:t>
            </a:r>
          </a:p>
          <a:p>
            <a:pPr lvl="1"/>
            <a:r>
              <a:rPr lang="en-US" dirty="0" smtClean="0">
                <a:cs typeface="Arial" panose="020B0604020202020204" pitchFamily="34" charset="0"/>
              </a:rPr>
              <a:t>Lack of objective, measurable and functional goals</a:t>
            </a:r>
            <a:endParaRPr lang="en-US" dirty="0">
              <a:cs typeface="Arial" panose="020B0604020202020204" pitchFamily="34" charset="0"/>
            </a:endParaRPr>
          </a:p>
          <a:p>
            <a:pPr marL="0" indent="0">
              <a:buNone/>
            </a:pPr>
            <a:endParaRPr lang="en-US" dirty="0"/>
          </a:p>
        </p:txBody>
      </p:sp>
      <p:sp>
        <p:nvSpPr>
          <p:cNvPr id="4" name="Title 3"/>
          <p:cNvSpPr>
            <a:spLocks noGrp="1"/>
          </p:cNvSpPr>
          <p:nvPr>
            <p:ph type="title"/>
          </p:nvPr>
        </p:nvSpPr>
        <p:spPr/>
        <p:txBody>
          <a:bodyPr/>
          <a:lstStyle/>
          <a:p>
            <a:r>
              <a:rPr lang="en-US" dirty="0">
                <a:latin typeface="+mj-lt"/>
              </a:rPr>
              <a:t>Documentation</a:t>
            </a:r>
          </a:p>
        </p:txBody>
      </p:sp>
      <p:pic>
        <p:nvPicPr>
          <p:cNvPr id="10" name="Picture Placeholder 9"/>
          <p:cNvPicPr>
            <a:picLocks noGrp="1" noChangeAspect="1"/>
          </p:cNvPicPr>
          <p:nvPr>
            <p:ph type="pic" idx="12"/>
          </p:nvPr>
        </p:nvPicPr>
        <p:blipFill>
          <a:blip r:embed="rId3">
            <a:extLst>
              <a:ext uri="{28A0092B-C50C-407E-A947-70E740481C1C}">
                <a14:useLocalDpi xmlns:a14="http://schemas.microsoft.com/office/drawing/2010/main" val="0"/>
              </a:ext>
            </a:extLst>
          </a:blip>
          <a:srcRect l="13234" r="13234"/>
          <a:stretch>
            <a:fillRect/>
          </a:stretch>
        </p:blipFill>
        <p:spPr>
          <a:xfrm>
            <a:off x="6408000" y="1030672"/>
            <a:ext cx="2067584" cy="2446662"/>
          </a:xfrm>
        </p:spPr>
      </p:pic>
    </p:spTree>
    <p:extLst>
      <p:ext uri="{BB962C8B-B14F-4D97-AF65-F5344CB8AC3E}">
        <p14:creationId xmlns:p14="http://schemas.microsoft.com/office/powerpoint/2010/main" val="1954362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Documentation</a:t>
            </a:r>
          </a:p>
        </p:txBody>
      </p:sp>
      <p:sp>
        <p:nvSpPr>
          <p:cNvPr id="3" name="Content Placeholder 2"/>
          <p:cNvSpPr>
            <a:spLocks noGrp="1"/>
          </p:cNvSpPr>
          <p:nvPr>
            <p:ph sz="half" idx="1"/>
          </p:nvPr>
        </p:nvSpPr>
        <p:spPr/>
        <p:txBody>
          <a:bodyPr>
            <a:noAutofit/>
          </a:bodyPr>
          <a:lstStyle/>
          <a:p>
            <a:pPr>
              <a:spcBef>
                <a:spcPts val="0"/>
              </a:spcBef>
            </a:pPr>
            <a:r>
              <a:rPr lang="en-US" dirty="0">
                <a:latin typeface="+mn-lt"/>
              </a:rPr>
              <a:t>Missing Entries Report</a:t>
            </a:r>
          </a:p>
          <a:p>
            <a:pPr lvl="1">
              <a:lnSpc>
                <a:spcPct val="100000"/>
              </a:lnSpc>
              <a:spcBef>
                <a:spcPts val="0"/>
              </a:spcBef>
            </a:pPr>
            <a:r>
              <a:rPr lang="en-US" dirty="0">
                <a:latin typeface="+mn-lt"/>
              </a:rPr>
              <a:t>Care Plans</a:t>
            </a:r>
          </a:p>
          <a:p>
            <a:pPr lvl="1">
              <a:lnSpc>
                <a:spcPct val="100000"/>
              </a:lnSpc>
              <a:spcBef>
                <a:spcPts val="0"/>
              </a:spcBef>
            </a:pPr>
            <a:r>
              <a:rPr lang="en-US" dirty="0">
                <a:latin typeface="+mn-lt"/>
              </a:rPr>
              <a:t>Assessments</a:t>
            </a:r>
          </a:p>
          <a:p>
            <a:pPr lvl="1">
              <a:lnSpc>
                <a:spcPct val="100000"/>
              </a:lnSpc>
              <a:spcBef>
                <a:spcPts val="0"/>
              </a:spcBef>
            </a:pPr>
            <a:r>
              <a:rPr lang="en-US" dirty="0">
                <a:latin typeface="+mn-lt"/>
              </a:rPr>
              <a:t>Diagnosis </a:t>
            </a:r>
          </a:p>
          <a:p>
            <a:pPr lvl="1">
              <a:lnSpc>
                <a:spcPct val="100000"/>
              </a:lnSpc>
              <a:spcBef>
                <a:spcPts val="0"/>
              </a:spcBef>
            </a:pPr>
            <a:endParaRPr lang="en-US" dirty="0">
              <a:latin typeface="+mn-lt"/>
            </a:endParaRPr>
          </a:p>
          <a:p>
            <a:pPr>
              <a:spcBef>
                <a:spcPts val="0"/>
              </a:spcBef>
            </a:pPr>
            <a:r>
              <a:rPr lang="en-US" dirty="0">
                <a:latin typeface="+mn-lt"/>
              </a:rPr>
              <a:t>Integrations</a:t>
            </a:r>
          </a:p>
          <a:p>
            <a:pPr lvl="1">
              <a:lnSpc>
                <a:spcPct val="100000"/>
              </a:lnSpc>
              <a:spcBef>
                <a:spcPts val="0"/>
              </a:spcBef>
            </a:pPr>
            <a:r>
              <a:rPr lang="en-US" dirty="0">
                <a:latin typeface="+mn-lt"/>
              </a:rPr>
              <a:t>Pharmacy</a:t>
            </a:r>
          </a:p>
          <a:p>
            <a:pPr lvl="1">
              <a:lnSpc>
                <a:spcPct val="100000"/>
              </a:lnSpc>
              <a:spcBef>
                <a:spcPts val="0"/>
              </a:spcBef>
            </a:pPr>
            <a:r>
              <a:rPr lang="en-US" dirty="0">
                <a:latin typeface="+mn-lt"/>
              </a:rPr>
              <a:t>Therapy</a:t>
            </a:r>
          </a:p>
          <a:p>
            <a:pPr lvl="1">
              <a:lnSpc>
                <a:spcPct val="100000"/>
              </a:lnSpc>
              <a:spcBef>
                <a:spcPts val="0"/>
              </a:spcBef>
            </a:pPr>
            <a:r>
              <a:rPr lang="en-US" dirty="0">
                <a:latin typeface="+mn-lt"/>
              </a:rPr>
              <a:t>Diagnostic: Lab &amp; X-ray</a:t>
            </a:r>
          </a:p>
        </p:txBody>
      </p:sp>
      <p:pic>
        <p:nvPicPr>
          <p:cNvPr id="4" name="Picture 2" descr="Image result for images of documen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3744" y="1144619"/>
            <a:ext cx="3242152" cy="2835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265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Documentation</a:t>
            </a:r>
          </a:p>
        </p:txBody>
      </p:sp>
      <p:sp>
        <p:nvSpPr>
          <p:cNvPr id="3" name="Content Placeholder 2"/>
          <p:cNvSpPr>
            <a:spLocks noGrp="1"/>
          </p:cNvSpPr>
          <p:nvPr>
            <p:ph sz="half" idx="1"/>
          </p:nvPr>
        </p:nvSpPr>
        <p:spPr/>
        <p:txBody>
          <a:bodyPr>
            <a:normAutofit/>
          </a:bodyPr>
          <a:lstStyle/>
          <a:p>
            <a:pPr lvl="0"/>
            <a:r>
              <a:rPr lang="en-US" dirty="0">
                <a:latin typeface="+mn-lt"/>
              </a:rPr>
              <a:t>Observation and assessment</a:t>
            </a:r>
          </a:p>
          <a:p>
            <a:pPr lvl="0"/>
            <a:r>
              <a:rPr lang="en-US" dirty="0">
                <a:latin typeface="+mn-lt"/>
              </a:rPr>
              <a:t>Management and evaluation</a:t>
            </a:r>
          </a:p>
          <a:p>
            <a:pPr lvl="0"/>
            <a:r>
              <a:rPr lang="en-US" dirty="0">
                <a:latin typeface="+mn-lt"/>
              </a:rPr>
              <a:t>Teaching and training </a:t>
            </a:r>
          </a:p>
          <a:p>
            <a:pPr lvl="0"/>
            <a:r>
              <a:rPr lang="en-US" dirty="0">
                <a:latin typeface="+mn-lt"/>
              </a:rPr>
              <a:t>Direct nursing service</a:t>
            </a:r>
          </a:p>
          <a:p>
            <a:pPr lvl="0"/>
            <a:r>
              <a:rPr lang="en-US" dirty="0">
                <a:latin typeface="+mn-lt"/>
              </a:rPr>
              <a:t>Direct skilled rehabilitation</a:t>
            </a:r>
          </a:p>
        </p:txBody>
      </p:sp>
      <p:pic>
        <p:nvPicPr>
          <p:cNvPr id="5" name="Picture Placeholder 7"/>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5091784" y="780574"/>
            <a:ext cx="3762900" cy="3610479"/>
          </a:xfrm>
          <a:prstGeom prst="rect">
            <a:avLst/>
          </a:prstGeom>
        </p:spPr>
      </p:pic>
    </p:spTree>
    <p:extLst>
      <p:ext uri="{BB962C8B-B14F-4D97-AF65-F5344CB8AC3E}">
        <p14:creationId xmlns:p14="http://schemas.microsoft.com/office/powerpoint/2010/main" val="4192109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a:t>PointClickCare Compliance Analytics</a:t>
            </a:r>
          </a:p>
          <a:p>
            <a:pPr lvl="1"/>
            <a:r>
              <a:rPr lang="en-US" dirty="0"/>
              <a:t>Quality Programs Management</a:t>
            </a:r>
          </a:p>
          <a:p>
            <a:pPr lvl="1"/>
            <a:r>
              <a:rPr lang="en-US" dirty="0"/>
              <a:t>Root Cause Analysis</a:t>
            </a:r>
          </a:p>
          <a:p>
            <a:pPr lvl="1"/>
            <a:r>
              <a:rPr lang="en-US" dirty="0"/>
              <a:t>Guided Workflows</a:t>
            </a:r>
          </a:p>
        </p:txBody>
      </p:sp>
      <p:sp>
        <p:nvSpPr>
          <p:cNvPr id="4" name="Title 3"/>
          <p:cNvSpPr>
            <a:spLocks noGrp="1"/>
          </p:cNvSpPr>
          <p:nvPr>
            <p:ph type="title"/>
          </p:nvPr>
        </p:nvSpPr>
        <p:spPr/>
        <p:txBody>
          <a:bodyPr/>
          <a:lstStyle/>
          <a:p>
            <a:r>
              <a:rPr lang="en-US" dirty="0">
                <a:latin typeface="+mj-lt"/>
              </a:rPr>
              <a:t>Documentation</a:t>
            </a:r>
          </a:p>
        </p:txBody>
      </p:sp>
      <p:sp>
        <p:nvSpPr>
          <p:cNvPr id="2" name="Picture Placeholder 1"/>
          <p:cNvSpPr>
            <a:spLocks noGrp="1"/>
          </p:cNvSpPr>
          <p:nvPr>
            <p:ph type="pic" idx="12"/>
          </p:nvPr>
        </p:nvSpPr>
        <p:spPr>
          <a:xfrm>
            <a:off x="629701" y="1020649"/>
            <a:ext cx="2743200" cy="2888952"/>
          </a:xfrm>
        </p:spPr>
      </p:sp>
      <p:pic>
        <p:nvPicPr>
          <p:cNvPr id="7" name="Picture 4" descr="Image result for images of documen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357" y="1020649"/>
            <a:ext cx="2739544" cy="2885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218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a:t>
            </a:r>
            <a:r>
              <a:rPr lang="en-US" dirty="0"/>
              <a:t>Requirements for SNF </a:t>
            </a:r>
            <a:r>
              <a:rPr lang="en-US" dirty="0" smtClean="0"/>
              <a:t>Care &amp; Documentation Guidelines</a:t>
            </a:r>
            <a:endParaRPr lang="en-US" dirty="0"/>
          </a:p>
        </p:txBody>
      </p:sp>
    </p:spTree>
    <p:extLst>
      <p:ext uri="{BB962C8B-B14F-4D97-AF65-F5344CB8AC3E}">
        <p14:creationId xmlns:p14="http://schemas.microsoft.com/office/powerpoint/2010/main" val="3999178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701" y="241780"/>
            <a:ext cx="7966195" cy="383384"/>
          </a:xfrm>
        </p:spPr>
        <p:txBody>
          <a:bodyPr/>
          <a:lstStyle/>
          <a:p>
            <a:r>
              <a:rPr lang="en-US" dirty="0">
                <a:latin typeface="+mj-lt"/>
              </a:rPr>
              <a:t>Objectives</a:t>
            </a:r>
          </a:p>
        </p:txBody>
      </p:sp>
      <p:sp>
        <p:nvSpPr>
          <p:cNvPr id="3" name="Content Placeholder 2"/>
          <p:cNvSpPr>
            <a:spLocks noGrp="1"/>
          </p:cNvSpPr>
          <p:nvPr>
            <p:ph sz="half" idx="1"/>
          </p:nvPr>
        </p:nvSpPr>
        <p:spPr/>
        <p:txBody>
          <a:bodyPr>
            <a:normAutofit/>
          </a:bodyPr>
          <a:lstStyle/>
          <a:p>
            <a:r>
              <a:rPr lang="en-US" dirty="0">
                <a:latin typeface="+mn-lt"/>
              </a:rPr>
              <a:t>Increase awareness of skilled documentation </a:t>
            </a:r>
            <a:r>
              <a:rPr lang="en-US" dirty="0" smtClean="0">
                <a:latin typeface="+mn-lt"/>
              </a:rPr>
              <a:t>guidelines</a:t>
            </a:r>
          </a:p>
          <a:p>
            <a:r>
              <a:rPr lang="en-US" dirty="0" smtClean="0">
                <a:latin typeface="+mn-lt"/>
              </a:rPr>
              <a:t>Clarify </a:t>
            </a:r>
            <a:r>
              <a:rPr lang="en-US" dirty="0">
                <a:latin typeface="+mn-lt"/>
              </a:rPr>
              <a:t>the differences in skilled and unskilled charting requirements</a:t>
            </a:r>
          </a:p>
          <a:p>
            <a:r>
              <a:rPr lang="en-US" dirty="0">
                <a:latin typeface="+mn-lt"/>
              </a:rPr>
              <a:t>Take away tips and procedural concepts to assist with ensuring and monitoring proper documentation </a:t>
            </a:r>
          </a:p>
          <a:p>
            <a:r>
              <a:rPr lang="en-US" dirty="0">
                <a:latin typeface="+mn-lt"/>
              </a:rPr>
              <a:t>Review processes to manage response to requests for documentation</a:t>
            </a:r>
          </a:p>
          <a:p>
            <a:r>
              <a:rPr lang="en-US" dirty="0" smtClean="0">
                <a:latin typeface="+mn-lt"/>
              </a:rPr>
              <a:t>Provide checklist </a:t>
            </a:r>
            <a:r>
              <a:rPr lang="en-US" dirty="0">
                <a:latin typeface="+mn-lt"/>
              </a:rPr>
              <a:t>to assist with internal auditing process</a:t>
            </a:r>
          </a:p>
          <a:p>
            <a:endParaRPr lang="en-US" dirty="0">
              <a:latin typeface="+mn-lt"/>
            </a:endParaRPr>
          </a:p>
          <a:p>
            <a:endParaRPr lang="en-US" dirty="0">
              <a:latin typeface="+mn-lt"/>
            </a:endParaRPr>
          </a:p>
        </p:txBody>
      </p:sp>
    </p:spTree>
    <p:extLst>
      <p:ext uri="{BB962C8B-B14F-4D97-AF65-F5344CB8AC3E}">
        <p14:creationId xmlns:p14="http://schemas.microsoft.com/office/powerpoint/2010/main" val="30945785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Technical Requirements for SNF Care</a:t>
            </a:r>
            <a:endParaRPr lang="en-US" dirty="0">
              <a:latin typeface="+mj-lt"/>
            </a:endParaRPr>
          </a:p>
        </p:txBody>
      </p:sp>
      <p:sp>
        <p:nvSpPr>
          <p:cNvPr id="3" name="Content Placeholder 2"/>
          <p:cNvSpPr>
            <a:spLocks noGrp="1"/>
          </p:cNvSpPr>
          <p:nvPr>
            <p:ph sz="half" idx="1"/>
          </p:nvPr>
        </p:nvSpPr>
        <p:spPr>
          <a:xfrm>
            <a:off x="629702" y="932447"/>
            <a:ext cx="7966194" cy="3783553"/>
          </a:xfrm>
        </p:spPr>
        <p:txBody>
          <a:bodyPr>
            <a:noAutofit/>
          </a:bodyPr>
          <a:lstStyle/>
          <a:p>
            <a:pPr fontAlgn="base"/>
            <a:r>
              <a:rPr lang="en-US" dirty="0" smtClean="0">
                <a:latin typeface="+mn-lt"/>
              </a:rPr>
              <a:t>Physician </a:t>
            </a:r>
            <a:r>
              <a:rPr lang="en-US" dirty="0">
                <a:latin typeface="+mn-lt"/>
              </a:rPr>
              <a:t>certification of the need for daily </a:t>
            </a:r>
            <a:r>
              <a:rPr lang="en-US" u="sng" dirty="0">
                <a:latin typeface="+mn-lt"/>
              </a:rPr>
              <a:t>skilled</a:t>
            </a:r>
            <a:r>
              <a:rPr lang="en-US" dirty="0">
                <a:latin typeface="+mn-lt"/>
              </a:rPr>
              <a:t> care given by, or under the direct supervision of skilled nursing or therapy staff</a:t>
            </a:r>
          </a:p>
          <a:p>
            <a:pPr fontAlgn="base"/>
            <a:r>
              <a:rPr lang="en-US" dirty="0" smtClean="0">
                <a:latin typeface="+mn-lt"/>
              </a:rPr>
              <a:t>Medical </a:t>
            </a:r>
            <a:r>
              <a:rPr lang="en-US" dirty="0">
                <a:latin typeface="+mn-lt"/>
              </a:rPr>
              <a:t>condition is either a hospital related medical condition or a condition that began in a SNF for a hospital related medical condition</a:t>
            </a:r>
          </a:p>
        </p:txBody>
      </p:sp>
    </p:spTree>
    <p:extLst>
      <p:ext uri="{BB962C8B-B14F-4D97-AF65-F5344CB8AC3E}">
        <p14:creationId xmlns:p14="http://schemas.microsoft.com/office/powerpoint/2010/main" val="2599874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Skilled Nursing Facility Coverage</a:t>
            </a:r>
          </a:p>
        </p:txBody>
      </p:sp>
      <p:sp>
        <p:nvSpPr>
          <p:cNvPr id="3" name="Content Placeholder 2"/>
          <p:cNvSpPr>
            <a:spLocks noGrp="1"/>
          </p:cNvSpPr>
          <p:nvPr>
            <p:ph sz="half" idx="1"/>
          </p:nvPr>
        </p:nvSpPr>
        <p:spPr>
          <a:xfrm>
            <a:off x="629702" y="932447"/>
            <a:ext cx="7966194" cy="3625153"/>
          </a:xfrm>
        </p:spPr>
        <p:txBody>
          <a:bodyPr>
            <a:noAutofit/>
          </a:bodyPr>
          <a:lstStyle/>
          <a:p>
            <a:pPr fontAlgn="base"/>
            <a:r>
              <a:rPr lang="en-US" sz="1800" dirty="0">
                <a:latin typeface="+mn-lt"/>
              </a:rPr>
              <a:t>Medicare covered services in the SNF include, but aren't limited to:</a:t>
            </a:r>
          </a:p>
          <a:p>
            <a:pPr fontAlgn="base"/>
            <a:r>
              <a:rPr lang="en-US" sz="1800" dirty="0">
                <a:latin typeface="+mn-lt"/>
              </a:rPr>
              <a:t>Semi-private room </a:t>
            </a:r>
          </a:p>
          <a:p>
            <a:pPr fontAlgn="base"/>
            <a:r>
              <a:rPr lang="en-US" sz="1800" dirty="0">
                <a:latin typeface="+mn-lt"/>
              </a:rPr>
              <a:t>Meals</a:t>
            </a:r>
          </a:p>
          <a:p>
            <a:pPr fontAlgn="base"/>
            <a:r>
              <a:rPr lang="en-US" sz="1800" dirty="0">
                <a:latin typeface="+mn-lt"/>
              </a:rPr>
              <a:t>Skilled nursing care</a:t>
            </a:r>
          </a:p>
          <a:p>
            <a:pPr fontAlgn="base"/>
            <a:r>
              <a:rPr lang="en-US" sz="1800" dirty="0">
                <a:latin typeface="+mn-lt"/>
              </a:rPr>
              <a:t>Therapy: Physical, Occupational and Speech Language Pathology Services</a:t>
            </a:r>
          </a:p>
          <a:p>
            <a:pPr fontAlgn="base"/>
            <a:r>
              <a:rPr lang="en-US" sz="1800" dirty="0">
                <a:latin typeface="+mn-lt"/>
              </a:rPr>
              <a:t>Medical social services</a:t>
            </a:r>
          </a:p>
          <a:p>
            <a:pPr fontAlgn="base"/>
            <a:r>
              <a:rPr lang="en-US" sz="1800" dirty="0">
                <a:latin typeface="+mn-lt"/>
              </a:rPr>
              <a:t>Medications (with some exclusions)</a:t>
            </a:r>
          </a:p>
          <a:p>
            <a:pPr fontAlgn="base"/>
            <a:r>
              <a:rPr lang="en-US" sz="1800" dirty="0">
                <a:latin typeface="+mn-lt"/>
              </a:rPr>
              <a:t>Medical supplies and equipment used in the facility</a:t>
            </a:r>
          </a:p>
          <a:p>
            <a:pPr fontAlgn="base"/>
            <a:r>
              <a:rPr lang="en-US" sz="1800" dirty="0">
                <a:latin typeface="+mn-lt"/>
              </a:rPr>
              <a:t>Ambulance Transportation (when other transport is not available or endangers health of patient)</a:t>
            </a:r>
          </a:p>
          <a:p>
            <a:pPr>
              <a:lnSpc>
                <a:spcPct val="120000"/>
              </a:lnSpc>
              <a:spcBef>
                <a:spcPts val="0"/>
              </a:spcBef>
            </a:pPr>
            <a:r>
              <a:rPr lang="en-US" sz="1800" dirty="0">
                <a:latin typeface="+mn-lt"/>
              </a:rPr>
              <a:t>Dietary Counseling</a:t>
            </a:r>
          </a:p>
        </p:txBody>
      </p:sp>
    </p:spTree>
    <p:extLst>
      <p:ext uri="{BB962C8B-B14F-4D97-AF65-F5344CB8AC3E}">
        <p14:creationId xmlns:p14="http://schemas.microsoft.com/office/powerpoint/2010/main" val="2320430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Medicare Documentation </a:t>
            </a:r>
            <a:r>
              <a:rPr lang="en-US" dirty="0" smtClean="0">
                <a:latin typeface="+mj-lt"/>
              </a:rPr>
              <a:t>Guidelines</a:t>
            </a:r>
            <a:endParaRPr lang="en-US" dirty="0">
              <a:latin typeface="+mj-lt"/>
            </a:endParaRPr>
          </a:p>
        </p:txBody>
      </p:sp>
      <p:sp>
        <p:nvSpPr>
          <p:cNvPr id="3" name="Content Placeholder 2"/>
          <p:cNvSpPr>
            <a:spLocks noGrp="1"/>
          </p:cNvSpPr>
          <p:nvPr>
            <p:ph sz="half" idx="1"/>
          </p:nvPr>
        </p:nvSpPr>
        <p:spPr>
          <a:xfrm>
            <a:off x="629702" y="932447"/>
            <a:ext cx="7966194" cy="3603553"/>
          </a:xfrm>
        </p:spPr>
        <p:txBody>
          <a:bodyPr>
            <a:noAutofit/>
          </a:bodyPr>
          <a:lstStyle/>
          <a:p>
            <a:pPr fontAlgn="base"/>
            <a:r>
              <a:rPr lang="en-US" sz="2200" dirty="0">
                <a:latin typeface="+mn-lt"/>
              </a:rPr>
              <a:t>National &amp;/or Local Coverage Determinations</a:t>
            </a:r>
          </a:p>
          <a:p>
            <a:pPr lvl="1" fontAlgn="base"/>
            <a:r>
              <a:rPr lang="en-US" sz="2200" dirty="0">
                <a:latin typeface="+mn-lt"/>
              </a:rPr>
              <a:t>NCD’s made through an evidenced-based process, with opportunities for public participation. In some cases supplemented by the Medicare Evidence Development &amp; Coverage Advisory Committee (MEDCAC)</a:t>
            </a:r>
          </a:p>
          <a:p>
            <a:pPr lvl="1" fontAlgn="base"/>
            <a:r>
              <a:rPr lang="en-US" sz="2200" dirty="0">
                <a:latin typeface="+mn-lt"/>
              </a:rPr>
              <a:t>In the absence of a NCD, services may be covered at the discretion of the Medicare contractors (MACs) based on a Local Coverage Determination (LCD)</a:t>
            </a:r>
          </a:p>
          <a:p>
            <a:pPr lvl="1" fontAlgn="base"/>
            <a:endParaRPr lang="en-US" sz="2200" dirty="0">
              <a:latin typeface="+mn-lt"/>
            </a:endParaRPr>
          </a:p>
          <a:p>
            <a:pPr fontAlgn="base"/>
            <a:endParaRPr lang="en-US" sz="2200" dirty="0">
              <a:latin typeface="+mn-lt"/>
            </a:endParaRPr>
          </a:p>
        </p:txBody>
      </p:sp>
    </p:spTree>
    <p:extLst>
      <p:ext uri="{BB962C8B-B14F-4D97-AF65-F5344CB8AC3E}">
        <p14:creationId xmlns:p14="http://schemas.microsoft.com/office/powerpoint/2010/main" val="2467823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ADR &amp; Audit Response</a:t>
            </a:r>
          </a:p>
        </p:txBody>
      </p:sp>
    </p:spTree>
    <p:extLst>
      <p:ext uri="{BB962C8B-B14F-4D97-AF65-F5344CB8AC3E}">
        <p14:creationId xmlns:p14="http://schemas.microsoft.com/office/powerpoint/2010/main" val="20385014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Managing the Response</a:t>
            </a:r>
          </a:p>
        </p:txBody>
      </p:sp>
      <p:sp>
        <p:nvSpPr>
          <p:cNvPr id="3" name="Content Placeholder 2"/>
          <p:cNvSpPr>
            <a:spLocks noGrp="1"/>
          </p:cNvSpPr>
          <p:nvPr>
            <p:ph sz="half" idx="1"/>
          </p:nvPr>
        </p:nvSpPr>
        <p:spPr>
          <a:xfrm>
            <a:off x="629702" y="932447"/>
            <a:ext cx="4604698" cy="3603553"/>
          </a:xfrm>
        </p:spPr>
        <p:txBody>
          <a:bodyPr>
            <a:noAutofit/>
          </a:bodyPr>
          <a:lstStyle/>
          <a:p>
            <a:r>
              <a:rPr lang="en-US" sz="2000" dirty="0"/>
              <a:t>Purpose</a:t>
            </a:r>
          </a:p>
          <a:p>
            <a:r>
              <a:rPr lang="en-US" sz="2000" dirty="0"/>
              <a:t>Process</a:t>
            </a:r>
          </a:p>
          <a:p>
            <a:r>
              <a:rPr lang="en-US" sz="2000" dirty="0"/>
              <a:t>Accountability</a:t>
            </a:r>
          </a:p>
          <a:p>
            <a:r>
              <a:rPr lang="en-US" sz="2000" dirty="0"/>
              <a:t>Tracking</a:t>
            </a:r>
          </a:p>
          <a:p>
            <a:r>
              <a:rPr lang="en-US" sz="2000" dirty="0"/>
              <a:t>Outcomes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6915" y="1236359"/>
            <a:ext cx="4971933" cy="2464441"/>
          </a:xfrm>
          <a:prstGeom prst="rect">
            <a:avLst/>
          </a:prstGeom>
        </p:spPr>
      </p:pic>
    </p:spTree>
    <p:extLst>
      <p:ext uri="{BB962C8B-B14F-4D97-AF65-F5344CB8AC3E}">
        <p14:creationId xmlns:p14="http://schemas.microsoft.com/office/powerpoint/2010/main" val="11148374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Preparation</a:t>
            </a:r>
          </a:p>
        </p:txBody>
      </p:sp>
      <p:sp>
        <p:nvSpPr>
          <p:cNvPr id="3" name="Content Placeholder 2"/>
          <p:cNvSpPr>
            <a:spLocks noGrp="1"/>
          </p:cNvSpPr>
          <p:nvPr>
            <p:ph sz="half" idx="1"/>
          </p:nvPr>
        </p:nvSpPr>
        <p:spPr>
          <a:xfrm>
            <a:off x="629702" y="932447"/>
            <a:ext cx="4604698" cy="3603553"/>
          </a:xfrm>
        </p:spPr>
        <p:txBody>
          <a:bodyPr>
            <a:noAutofit/>
          </a:bodyPr>
          <a:lstStyle/>
          <a:p>
            <a:r>
              <a:rPr lang="fr-FR" sz="2200" dirty="0">
                <a:latin typeface="+mn-lt"/>
              </a:rPr>
              <a:t>Diagnoses Management</a:t>
            </a:r>
          </a:p>
          <a:p>
            <a:r>
              <a:rPr lang="en-US" sz="2200" dirty="0">
                <a:latin typeface="+mn-lt"/>
              </a:rPr>
              <a:t>Signed Physician Orders</a:t>
            </a:r>
          </a:p>
          <a:p>
            <a:r>
              <a:rPr lang="fr-FR" sz="2200" dirty="0">
                <a:latin typeface="+mn-lt"/>
              </a:rPr>
              <a:t>Nursing Documentation	</a:t>
            </a:r>
          </a:p>
          <a:p>
            <a:r>
              <a:rPr lang="en-US" sz="2200" dirty="0">
                <a:latin typeface="+mn-lt"/>
              </a:rPr>
              <a:t>Certification/ Re-certification</a:t>
            </a:r>
          </a:p>
          <a:p>
            <a:r>
              <a:rPr lang="fr-FR" sz="2200" dirty="0">
                <a:latin typeface="+mn-lt"/>
              </a:rPr>
              <a:t>MDS/ Care Plan</a:t>
            </a:r>
          </a:p>
          <a:p>
            <a:pPr lvl="1" fontAlgn="base"/>
            <a:endParaRPr lang="en-US" sz="2200" dirty="0">
              <a:latin typeface="+mn-lt"/>
            </a:endParaRPr>
          </a:p>
          <a:p>
            <a:pPr fontAlgn="base"/>
            <a:endParaRPr lang="en-US" sz="2200" dirty="0">
              <a:latin typeface="+mn-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5549" y="874847"/>
            <a:ext cx="3135252" cy="3154732"/>
          </a:xfrm>
          <a:prstGeom prst="rect">
            <a:avLst/>
          </a:prstGeom>
        </p:spPr>
      </p:pic>
    </p:spTree>
    <p:extLst>
      <p:ext uri="{BB962C8B-B14F-4D97-AF65-F5344CB8AC3E}">
        <p14:creationId xmlns:p14="http://schemas.microsoft.com/office/powerpoint/2010/main" val="17387223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Preparation</a:t>
            </a:r>
          </a:p>
        </p:txBody>
      </p:sp>
      <p:graphicFrame>
        <p:nvGraphicFramePr>
          <p:cNvPr id="6" name="Content Placeholder 3"/>
          <p:cNvGraphicFramePr>
            <a:graphicFrameLocks/>
          </p:cNvGraphicFramePr>
          <p:nvPr>
            <p:extLst>
              <p:ext uri="{D42A27DB-BD31-4B8C-83A1-F6EECF244321}">
                <p14:modId xmlns:p14="http://schemas.microsoft.com/office/powerpoint/2010/main" val="3445040441"/>
              </p:ext>
            </p:extLst>
          </p:nvPr>
        </p:nvGraphicFramePr>
        <p:xfrm>
          <a:off x="1426363" y="698400"/>
          <a:ext cx="6371237" cy="41385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9411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Self Audit &amp; Evaluation</a:t>
            </a:r>
          </a:p>
        </p:txBody>
      </p:sp>
      <p:sp>
        <p:nvSpPr>
          <p:cNvPr id="3" name="Content Placeholder 2"/>
          <p:cNvSpPr>
            <a:spLocks noGrp="1"/>
          </p:cNvSpPr>
          <p:nvPr>
            <p:ph sz="half" idx="1"/>
          </p:nvPr>
        </p:nvSpPr>
        <p:spPr>
          <a:xfrm>
            <a:off x="629702" y="932447"/>
            <a:ext cx="4604698" cy="3754753"/>
          </a:xfrm>
        </p:spPr>
        <p:txBody>
          <a:bodyPr>
            <a:noAutofit/>
          </a:bodyPr>
          <a:lstStyle/>
          <a:p>
            <a:pPr>
              <a:spcBef>
                <a:spcPts val="0"/>
              </a:spcBef>
            </a:pPr>
            <a:r>
              <a:rPr lang="en-US" sz="2000" dirty="0">
                <a:latin typeface="+mn-lt"/>
              </a:rPr>
              <a:t>Triple Check</a:t>
            </a:r>
          </a:p>
          <a:p>
            <a:pPr lvl="1">
              <a:lnSpc>
                <a:spcPct val="100000"/>
              </a:lnSpc>
              <a:spcBef>
                <a:spcPts val="0"/>
              </a:spcBef>
            </a:pPr>
            <a:r>
              <a:rPr lang="en-US" sz="2000" dirty="0">
                <a:latin typeface="+mn-lt"/>
              </a:rPr>
              <a:t>Pre-submission</a:t>
            </a:r>
          </a:p>
          <a:p>
            <a:pPr lvl="1">
              <a:lnSpc>
                <a:spcPct val="100000"/>
              </a:lnSpc>
              <a:spcBef>
                <a:spcPts val="0"/>
              </a:spcBef>
            </a:pPr>
            <a:r>
              <a:rPr lang="en-US" sz="2000" dirty="0">
                <a:latin typeface="+mn-lt"/>
              </a:rPr>
              <a:t>Role of the Business Office</a:t>
            </a:r>
          </a:p>
          <a:p>
            <a:pPr lvl="1">
              <a:lnSpc>
                <a:spcPct val="100000"/>
              </a:lnSpc>
              <a:spcBef>
                <a:spcPts val="0"/>
              </a:spcBef>
            </a:pPr>
            <a:endParaRPr lang="en-US" sz="2000" dirty="0">
              <a:latin typeface="+mn-lt"/>
            </a:endParaRPr>
          </a:p>
          <a:p>
            <a:pPr>
              <a:spcBef>
                <a:spcPts val="0"/>
              </a:spcBef>
            </a:pPr>
            <a:r>
              <a:rPr lang="en-US" sz="2000" dirty="0">
                <a:latin typeface="+mn-lt"/>
              </a:rPr>
              <a:t>Internal Audit</a:t>
            </a:r>
          </a:p>
          <a:p>
            <a:pPr lvl="1">
              <a:lnSpc>
                <a:spcPct val="100000"/>
              </a:lnSpc>
              <a:spcBef>
                <a:spcPts val="0"/>
              </a:spcBef>
            </a:pPr>
            <a:r>
              <a:rPr lang="en-US" sz="2000" dirty="0">
                <a:latin typeface="+mn-lt"/>
              </a:rPr>
              <a:t>Post payment</a:t>
            </a:r>
          </a:p>
          <a:p>
            <a:pPr lvl="1">
              <a:lnSpc>
                <a:spcPct val="100000"/>
              </a:lnSpc>
              <a:spcBef>
                <a:spcPts val="0"/>
              </a:spcBef>
            </a:pPr>
            <a:r>
              <a:rPr lang="en-US" sz="2000" dirty="0">
                <a:latin typeface="+mn-lt"/>
              </a:rPr>
              <a:t>Sample based on volume</a:t>
            </a:r>
          </a:p>
          <a:p>
            <a:pPr lvl="1">
              <a:lnSpc>
                <a:spcPct val="100000"/>
              </a:lnSpc>
              <a:spcBef>
                <a:spcPts val="0"/>
              </a:spcBef>
            </a:pPr>
            <a:endParaRPr lang="en-US" sz="2000" dirty="0">
              <a:latin typeface="+mn-lt"/>
            </a:endParaRPr>
          </a:p>
          <a:p>
            <a:pPr>
              <a:spcBef>
                <a:spcPts val="0"/>
              </a:spcBef>
            </a:pPr>
            <a:r>
              <a:rPr lang="en-US" sz="2000" dirty="0">
                <a:latin typeface="+mn-lt"/>
              </a:rPr>
              <a:t>QAPI</a:t>
            </a:r>
          </a:p>
          <a:p>
            <a:pPr>
              <a:spcBef>
                <a:spcPts val="0"/>
              </a:spcBef>
            </a:pPr>
            <a:endParaRPr lang="en-US" sz="2000" dirty="0">
              <a:latin typeface="+mn-lt"/>
            </a:endParaRPr>
          </a:p>
          <a:p>
            <a:pPr>
              <a:spcBef>
                <a:spcPts val="0"/>
              </a:spcBef>
            </a:pPr>
            <a:r>
              <a:rPr lang="en-US" sz="2000" dirty="0">
                <a:latin typeface="+mn-lt"/>
              </a:rPr>
              <a:t>Education</a:t>
            </a:r>
          </a:p>
        </p:txBody>
      </p:sp>
      <p:pic>
        <p:nvPicPr>
          <p:cNvPr id="5" name="Picture 2" descr="http://www.mckessonhomecaretalk.com/wp-content/uploads/2011/11/Homecare-document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4101" y="909711"/>
            <a:ext cx="2784831"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0095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Self Audit &amp; Evaluation</a:t>
            </a:r>
          </a:p>
        </p:txBody>
      </p:sp>
      <p:sp>
        <p:nvSpPr>
          <p:cNvPr id="3" name="Content Placeholder 2"/>
          <p:cNvSpPr>
            <a:spLocks noGrp="1"/>
          </p:cNvSpPr>
          <p:nvPr>
            <p:ph sz="half" idx="1"/>
          </p:nvPr>
        </p:nvSpPr>
        <p:spPr>
          <a:xfrm>
            <a:off x="629702" y="932447"/>
            <a:ext cx="4856698" cy="3920353"/>
          </a:xfrm>
        </p:spPr>
        <p:txBody>
          <a:bodyPr>
            <a:noAutofit/>
          </a:bodyPr>
          <a:lstStyle/>
          <a:p>
            <a:r>
              <a:rPr lang="en-US" sz="2000" dirty="0">
                <a:latin typeface="+mn-lt"/>
              </a:rPr>
              <a:t>Triple Check Documents</a:t>
            </a:r>
          </a:p>
          <a:p>
            <a:pPr lvl="1">
              <a:lnSpc>
                <a:spcPct val="100000"/>
              </a:lnSpc>
            </a:pPr>
            <a:r>
              <a:rPr lang="en-US" sz="2000" dirty="0">
                <a:latin typeface="+mn-lt"/>
              </a:rPr>
              <a:t>Trial Claims</a:t>
            </a:r>
          </a:p>
          <a:p>
            <a:pPr lvl="1">
              <a:lnSpc>
                <a:spcPct val="100000"/>
              </a:lnSpc>
            </a:pPr>
            <a:r>
              <a:rPr lang="en-US" sz="2000" dirty="0">
                <a:latin typeface="+mn-lt"/>
              </a:rPr>
              <a:t>Diagnosis Sheets</a:t>
            </a:r>
          </a:p>
          <a:p>
            <a:pPr lvl="1">
              <a:lnSpc>
                <a:spcPct val="100000"/>
              </a:lnSpc>
            </a:pPr>
            <a:r>
              <a:rPr lang="en-US" sz="2000" dirty="0">
                <a:latin typeface="+mn-lt"/>
              </a:rPr>
              <a:t>MDS Billing Calendar</a:t>
            </a:r>
          </a:p>
          <a:p>
            <a:pPr lvl="1">
              <a:lnSpc>
                <a:spcPct val="100000"/>
              </a:lnSpc>
            </a:pPr>
            <a:r>
              <a:rPr lang="en-US" sz="2000" dirty="0">
                <a:latin typeface="+mn-lt"/>
              </a:rPr>
              <a:t>Detailed Monthly Census</a:t>
            </a:r>
          </a:p>
          <a:p>
            <a:pPr marL="365125" lvl="1" indent="0">
              <a:lnSpc>
                <a:spcPct val="100000"/>
              </a:lnSpc>
              <a:buNone/>
            </a:pPr>
            <a:endParaRPr lang="en-US" sz="2000" dirty="0">
              <a:latin typeface="+mn-lt"/>
            </a:endParaRPr>
          </a:p>
          <a:p>
            <a:r>
              <a:rPr lang="en-US" sz="2000" dirty="0">
                <a:latin typeface="+mn-lt"/>
              </a:rPr>
              <a:t>Post Payment Review</a:t>
            </a:r>
          </a:p>
          <a:p>
            <a:pPr lvl="1">
              <a:lnSpc>
                <a:spcPct val="100000"/>
              </a:lnSpc>
            </a:pPr>
            <a:r>
              <a:rPr lang="en-US" sz="2000" dirty="0">
                <a:latin typeface="+mn-lt"/>
              </a:rPr>
              <a:t>Medicare Billing Log</a:t>
            </a:r>
          </a:p>
          <a:p>
            <a:pPr lvl="1">
              <a:lnSpc>
                <a:spcPct val="100000"/>
              </a:lnSpc>
            </a:pPr>
            <a:r>
              <a:rPr lang="en-US" sz="2000" dirty="0">
                <a:latin typeface="+mn-lt"/>
              </a:rPr>
              <a:t>Assessment Rate Reconciliation</a:t>
            </a:r>
          </a:p>
          <a:p>
            <a:pPr>
              <a:spcBef>
                <a:spcPts val="0"/>
              </a:spcBef>
            </a:pPr>
            <a:endParaRPr lang="en-US" sz="2200" dirty="0">
              <a:latin typeface="+mn-lt"/>
            </a:endParaRPr>
          </a:p>
        </p:txBody>
      </p:sp>
      <p:pic>
        <p:nvPicPr>
          <p:cNvPr id="5" name="Picture 2" descr="http://www.mckessonhomecaretalk.com/wp-content/uploads/2011/11/Homecare-document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4101" y="909711"/>
            <a:ext cx="2784831"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285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Conclusion</a:t>
            </a:r>
          </a:p>
        </p:txBody>
      </p:sp>
    </p:spTree>
    <p:extLst>
      <p:ext uri="{BB962C8B-B14F-4D97-AF65-F5344CB8AC3E}">
        <p14:creationId xmlns:p14="http://schemas.microsoft.com/office/powerpoint/2010/main" val="2758073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Audits &amp; ADRs</a:t>
            </a:r>
            <a:endParaRPr lang="en-US" dirty="0">
              <a:latin typeface="+mn-lt"/>
            </a:endParaRPr>
          </a:p>
        </p:txBody>
      </p:sp>
    </p:spTree>
    <p:extLst>
      <p:ext uri="{BB962C8B-B14F-4D97-AF65-F5344CB8AC3E}">
        <p14:creationId xmlns:p14="http://schemas.microsoft.com/office/powerpoint/2010/main" val="2755097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Objectives</a:t>
            </a:r>
          </a:p>
        </p:txBody>
      </p:sp>
      <p:sp>
        <p:nvSpPr>
          <p:cNvPr id="3" name="Content Placeholder 2"/>
          <p:cNvSpPr>
            <a:spLocks noGrp="1"/>
          </p:cNvSpPr>
          <p:nvPr>
            <p:ph sz="half" idx="1"/>
          </p:nvPr>
        </p:nvSpPr>
        <p:spPr>
          <a:xfrm>
            <a:off x="629702" y="932447"/>
            <a:ext cx="7513498" cy="3747553"/>
          </a:xfrm>
        </p:spPr>
        <p:txBody>
          <a:bodyPr>
            <a:noAutofit/>
          </a:bodyPr>
          <a:lstStyle/>
          <a:p>
            <a:r>
              <a:rPr lang="en-US" sz="2200" dirty="0" smtClean="0">
                <a:latin typeface="+mn-lt"/>
              </a:rPr>
              <a:t>Increased </a:t>
            </a:r>
            <a:r>
              <a:rPr lang="en-US" sz="2200" dirty="0">
                <a:latin typeface="+mn-lt"/>
              </a:rPr>
              <a:t>awareness of skilled documentation guidelines and </a:t>
            </a:r>
            <a:r>
              <a:rPr lang="en-US" sz="2200" dirty="0" smtClean="0">
                <a:latin typeface="+mn-lt"/>
              </a:rPr>
              <a:t>clarified </a:t>
            </a:r>
            <a:r>
              <a:rPr lang="en-US" sz="2200" dirty="0">
                <a:latin typeface="+mn-lt"/>
              </a:rPr>
              <a:t>the differences in skilled and unskilled charting requirements</a:t>
            </a:r>
          </a:p>
          <a:p>
            <a:r>
              <a:rPr lang="en-US" sz="2200" dirty="0" smtClean="0">
                <a:latin typeface="+mn-lt"/>
              </a:rPr>
              <a:t>Gained </a:t>
            </a:r>
            <a:r>
              <a:rPr lang="en-US" sz="2200" dirty="0">
                <a:latin typeface="+mn-lt"/>
              </a:rPr>
              <a:t>tips and procedural concepts to assist with ensuring and monitoring proper documentation </a:t>
            </a:r>
          </a:p>
          <a:p>
            <a:r>
              <a:rPr lang="en-US" sz="2200" dirty="0">
                <a:latin typeface="+mn-lt"/>
              </a:rPr>
              <a:t>Reviewed processes to manage response to requests for </a:t>
            </a:r>
            <a:r>
              <a:rPr lang="en-US" sz="2200" dirty="0" smtClean="0">
                <a:latin typeface="+mn-lt"/>
              </a:rPr>
              <a:t>documentation</a:t>
            </a:r>
          </a:p>
          <a:p>
            <a:r>
              <a:rPr lang="en-US" sz="2200" dirty="0" smtClean="0">
                <a:latin typeface="+mn-lt"/>
              </a:rPr>
              <a:t>Provided checklist </a:t>
            </a:r>
            <a:r>
              <a:rPr lang="en-US" sz="2200" dirty="0">
                <a:latin typeface="+mn-lt"/>
              </a:rPr>
              <a:t>to assist with internal auditing process</a:t>
            </a:r>
          </a:p>
          <a:p>
            <a:pPr>
              <a:spcBef>
                <a:spcPts val="0"/>
              </a:spcBef>
            </a:pPr>
            <a:endParaRPr lang="en-US" sz="2200" dirty="0">
              <a:latin typeface="+mn-lt"/>
            </a:endParaRPr>
          </a:p>
        </p:txBody>
      </p:sp>
    </p:spTree>
    <p:extLst>
      <p:ext uri="{BB962C8B-B14F-4D97-AF65-F5344CB8AC3E}">
        <p14:creationId xmlns:p14="http://schemas.microsoft.com/office/powerpoint/2010/main" val="2837387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Questions? </a:t>
            </a:r>
          </a:p>
        </p:txBody>
      </p:sp>
      <p:pic>
        <p:nvPicPr>
          <p:cNvPr id="4" name="Content Placeholder 3" descr="http://www.commerce.wa.gov.au/consumerprotection/Images/Housing/green-man-question.jpg"/>
          <p:cNvPicPr>
            <a:picLocks noGrp="1" noChangeAspect="1" noChangeArrowheads="1"/>
          </p:cNvPicPr>
          <p:nvPr>
            <p:ph sz="half" idx="1"/>
          </p:nvPr>
        </p:nvPicPr>
        <p:blipFill>
          <a:blip r:embed="rId3" cstate="print">
            <a:clrChange>
              <a:clrFrom>
                <a:srgbClr val="FFFFFF"/>
              </a:clrFrom>
              <a:clrTo>
                <a:srgbClr val="FFFFFF">
                  <a:alpha val="0"/>
                </a:srgbClr>
              </a:clrTo>
            </a:clrChange>
            <a:lum bright="-10000" contrast="10000"/>
          </a:blip>
          <a:srcRect b="7844"/>
          <a:stretch>
            <a:fillRect/>
          </a:stretch>
        </p:blipFill>
        <p:spPr bwMode="auto">
          <a:xfrm>
            <a:off x="361596" y="986102"/>
            <a:ext cx="3015918" cy="2779349"/>
          </a:xfrm>
          <a:prstGeom prst="rect">
            <a:avLst/>
          </a:prstGeom>
          <a:noFill/>
        </p:spPr>
      </p:pic>
      <p:sp>
        <p:nvSpPr>
          <p:cNvPr id="5" name="Rectangle 4"/>
          <p:cNvSpPr/>
          <p:nvPr/>
        </p:nvSpPr>
        <p:spPr>
          <a:xfrm>
            <a:off x="3769200" y="777182"/>
            <a:ext cx="4572000" cy="3693319"/>
          </a:xfrm>
          <a:prstGeom prst="rect">
            <a:avLst/>
          </a:prstGeom>
        </p:spPr>
        <p:txBody>
          <a:bodyPr>
            <a:spAutoFit/>
          </a:bodyPr>
          <a:lstStyle/>
          <a:p>
            <a:r>
              <a:rPr lang="en-US" b="1" dirty="0">
                <a:solidFill>
                  <a:schemeClr val="tx1">
                    <a:lumMod val="75000"/>
                    <a:lumOff val="25000"/>
                  </a:schemeClr>
                </a:solidFill>
                <a:cs typeface="Arial" panose="020B0604020202020204" pitchFamily="34" charset="0"/>
              </a:rPr>
              <a:t>Jennifer Leatherbarrow</a:t>
            </a:r>
            <a:r>
              <a:rPr lang="en-US" dirty="0">
                <a:solidFill>
                  <a:schemeClr val="tx1">
                    <a:lumMod val="75000"/>
                    <a:lumOff val="25000"/>
                  </a:schemeClr>
                </a:solidFill>
                <a:cs typeface="Arial" panose="020B0604020202020204" pitchFamily="34" charset="0"/>
              </a:rPr>
              <a:t>, RN BSN, RAC-CT, QCP</a:t>
            </a:r>
          </a:p>
          <a:p>
            <a:r>
              <a:rPr lang="en-US" dirty="0">
                <a:solidFill>
                  <a:schemeClr val="tx1">
                    <a:lumMod val="75000"/>
                    <a:lumOff val="25000"/>
                  </a:schemeClr>
                </a:solidFill>
                <a:cs typeface="Arial" panose="020B0604020202020204" pitchFamily="34" charset="0"/>
              </a:rPr>
              <a:t>Clinical Consultant</a:t>
            </a:r>
          </a:p>
          <a:p>
            <a:r>
              <a:rPr lang="en-US" dirty="0">
                <a:solidFill>
                  <a:schemeClr val="tx1">
                    <a:lumMod val="75000"/>
                    <a:lumOff val="25000"/>
                  </a:schemeClr>
                </a:solidFill>
                <a:cs typeface="Arial" panose="020B0604020202020204" pitchFamily="34" charset="0"/>
              </a:rPr>
              <a:t>Email: </a:t>
            </a:r>
            <a:r>
              <a:rPr lang="en-US" dirty="0">
                <a:solidFill>
                  <a:schemeClr val="tx1">
                    <a:lumMod val="75000"/>
                    <a:lumOff val="25000"/>
                  </a:schemeClr>
                </a:solidFill>
                <a:cs typeface="Arial" panose="020B0604020202020204" pitchFamily="34" charset="0"/>
                <a:hlinkClick r:id="rId4"/>
              </a:rPr>
              <a:t>Jennifer.Leatherbarrow@richterhc.com</a:t>
            </a:r>
            <a:endParaRPr lang="en-US" dirty="0">
              <a:solidFill>
                <a:schemeClr val="tx1">
                  <a:lumMod val="75000"/>
                  <a:lumOff val="25000"/>
                </a:schemeClr>
              </a:solidFill>
              <a:cs typeface="Arial" panose="020B0604020202020204" pitchFamily="34" charset="0"/>
            </a:endParaRPr>
          </a:p>
          <a:p>
            <a:endParaRPr lang="en-US" dirty="0">
              <a:solidFill>
                <a:schemeClr val="tx1">
                  <a:lumMod val="75000"/>
                  <a:lumOff val="25000"/>
                </a:schemeClr>
              </a:solidFill>
              <a:cs typeface="Arial" panose="020B0604020202020204" pitchFamily="34" charset="0"/>
            </a:endParaRPr>
          </a:p>
          <a:p>
            <a:r>
              <a:rPr lang="en-US" b="1" dirty="0">
                <a:solidFill>
                  <a:schemeClr val="tx1">
                    <a:lumMod val="75000"/>
                    <a:lumOff val="25000"/>
                  </a:schemeClr>
                </a:solidFill>
                <a:cs typeface="Arial" panose="020B0604020202020204" pitchFamily="34" charset="0"/>
              </a:rPr>
              <a:t>Maureen Hedrick</a:t>
            </a:r>
          </a:p>
          <a:p>
            <a:r>
              <a:rPr lang="en-US" dirty="0">
                <a:solidFill>
                  <a:schemeClr val="tx1">
                    <a:lumMod val="75000"/>
                    <a:lumOff val="25000"/>
                  </a:schemeClr>
                </a:solidFill>
                <a:cs typeface="Arial" panose="020B0604020202020204" pitchFamily="34" charset="0"/>
              </a:rPr>
              <a:t>Director of Consulting Services</a:t>
            </a:r>
          </a:p>
          <a:p>
            <a:r>
              <a:rPr lang="en-US" dirty="0">
                <a:solidFill>
                  <a:schemeClr val="tx1">
                    <a:lumMod val="75000"/>
                    <a:lumOff val="25000"/>
                  </a:schemeClr>
                </a:solidFill>
                <a:cs typeface="Arial" panose="020B0604020202020204" pitchFamily="34" charset="0"/>
              </a:rPr>
              <a:t>Email: </a:t>
            </a:r>
            <a:r>
              <a:rPr lang="en-US" dirty="0">
                <a:solidFill>
                  <a:schemeClr val="tx1">
                    <a:lumMod val="75000"/>
                    <a:lumOff val="25000"/>
                  </a:schemeClr>
                </a:solidFill>
                <a:cs typeface="Arial" panose="020B0604020202020204" pitchFamily="34" charset="0"/>
                <a:hlinkClick r:id="rId5"/>
              </a:rPr>
              <a:t>Maureen.Hedrick@richterhc.com</a:t>
            </a:r>
            <a:endParaRPr lang="en-US" dirty="0">
              <a:solidFill>
                <a:schemeClr val="tx1">
                  <a:lumMod val="75000"/>
                  <a:lumOff val="25000"/>
                </a:schemeClr>
              </a:solidFill>
              <a:cs typeface="Arial" panose="020B0604020202020204" pitchFamily="34" charset="0"/>
            </a:endParaRPr>
          </a:p>
          <a:p>
            <a:endParaRPr lang="en-US" dirty="0">
              <a:solidFill>
                <a:schemeClr val="tx1">
                  <a:lumMod val="75000"/>
                  <a:lumOff val="25000"/>
                </a:schemeClr>
              </a:solidFill>
              <a:cs typeface="Arial" panose="020B0604020202020204" pitchFamily="34" charset="0"/>
            </a:endParaRPr>
          </a:p>
          <a:p>
            <a:r>
              <a:rPr lang="en-US" dirty="0">
                <a:solidFill>
                  <a:schemeClr val="tx1">
                    <a:lumMod val="75000"/>
                    <a:lumOff val="25000"/>
                  </a:schemeClr>
                </a:solidFill>
                <a:cs typeface="Arial" panose="020B0604020202020204" pitchFamily="34" charset="0"/>
              </a:rPr>
              <a:t>Phone: (216) 593.7140</a:t>
            </a:r>
          </a:p>
          <a:p>
            <a:r>
              <a:rPr lang="en-US" dirty="0">
                <a:solidFill>
                  <a:schemeClr val="tx1">
                    <a:lumMod val="75000"/>
                    <a:lumOff val="25000"/>
                  </a:schemeClr>
                </a:solidFill>
                <a:cs typeface="Arial" panose="020B0604020202020204" pitchFamily="34" charset="0"/>
              </a:rPr>
              <a:t>Toll Free: 1.866.806.0799</a:t>
            </a:r>
          </a:p>
          <a:p>
            <a:r>
              <a:rPr lang="en-US" dirty="0">
                <a:solidFill>
                  <a:schemeClr val="tx1">
                    <a:lumMod val="75000"/>
                    <a:lumOff val="25000"/>
                  </a:schemeClr>
                </a:solidFill>
                <a:cs typeface="Arial" panose="020B0604020202020204" pitchFamily="34" charset="0"/>
              </a:rPr>
              <a:t>Connect: LinkedIn and Facebook</a:t>
            </a:r>
          </a:p>
          <a:p>
            <a:r>
              <a:rPr lang="en-US" dirty="0">
                <a:solidFill>
                  <a:schemeClr val="tx1">
                    <a:lumMod val="75000"/>
                    <a:lumOff val="25000"/>
                  </a:schemeClr>
                </a:solidFill>
                <a:cs typeface="Arial" panose="020B0604020202020204" pitchFamily="34" charset="0"/>
              </a:rPr>
              <a:t>Twitter: @</a:t>
            </a:r>
            <a:r>
              <a:rPr lang="en-US" dirty="0" err="1">
                <a:solidFill>
                  <a:schemeClr val="tx1">
                    <a:lumMod val="75000"/>
                    <a:lumOff val="25000"/>
                  </a:schemeClr>
                </a:solidFill>
                <a:cs typeface="Arial" panose="020B0604020202020204" pitchFamily="34" charset="0"/>
              </a:rPr>
              <a:t>RichterHC</a:t>
            </a:r>
            <a:endParaRPr lang="en-US" dirty="0">
              <a:solidFill>
                <a:schemeClr val="tx1">
                  <a:lumMod val="75000"/>
                  <a:lumOff val="25000"/>
                </a:schemeClr>
              </a:solidFill>
              <a:cs typeface="Arial" panose="020B0604020202020204" pitchFamily="34" charset="0"/>
            </a:endParaRPr>
          </a:p>
          <a:p>
            <a:r>
              <a:rPr lang="en-US" dirty="0">
                <a:solidFill>
                  <a:schemeClr val="tx1">
                    <a:lumMod val="75000"/>
                    <a:lumOff val="25000"/>
                  </a:schemeClr>
                </a:solidFill>
                <a:cs typeface="Arial" panose="020B0604020202020204" pitchFamily="34" charset="0"/>
              </a:rPr>
              <a:t>Web: www.richterhc.com</a:t>
            </a:r>
          </a:p>
        </p:txBody>
      </p:sp>
    </p:spTree>
    <p:extLst>
      <p:ext uri="{BB962C8B-B14F-4D97-AF65-F5344CB8AC3E}">
        <p14:creationId xmlns:p14="http://schemas.microsoft.com/office/powerpoint/2010/main" val="2559250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What is an ADR?</a:t>
            </a:r>
          </a:p>
          <a:p>
            <a:pPr lvl="1"/>
            <a:r>
              <a:rPr lang="en-US" dirty="0"/>
              <a:t>Audit Agencies</a:t>
            </a:r>
          </a:p>
          <a:p>
            <a:r>
              <a:rPr lang="en-US" dirty="0"/>
              <a:t>Who is asking?</a:t>
            </a:r>
          </a:p>
          <a:p>
            <a:r>
              <a:rPr lang="en-US" dirty="0"/>
              <a:t>Why are they asking?</a:t>
            </a:r>
          </a:p>
          <a:p>
            <a:r>
              <a:rPr lang="en-US" dirty="0"/>
              <a:t>What do they want?</a:t>
            </a:r>
          </a:p>
          <a:p>
            <a:pPr lvl="1"/>
            <a:r>
              <a:rPr lang="en-US" dirty="0"/>
              <a:t>Focus Areas</a:t>
            </a:r>
          </a:p>
          <a:p>
            <a:endParaRPr lang="en-US" dirty="0"/>
          </a:p>
          <a:p>
            <a:pPr marL="0" indent="0">
              <a:buNone/>
            </a:pPr>
            <a:endParaRPr lang="en-US" dirty="0"/>
          </a:p>
        </p:txBody>
      </p:sp>
      <p:sp>
        <p:nvSpPr>
          <p:cNvPr id="3" name="Picture Placeholder 2"/>
          <p:cNvSpPr>
            <a:spLocks noGrp="1"/>
          </p:cNvSpPr>
          <p:nvPr>
            <p:ph type="pic" idx="12"/>
          </p:nvPr>
        </p:nvSpPr>
        <p:spPr/>
      </p:sp>
      <p:sp>
        <p:nvSpPr>
          <p:cNvPr id="4" name="Title 3"/>
          <p:cNvSpPr>
            <a:spLocks noGrp="1"/>
          </p:cNvSpPr>
          <p:nvPr>
            <p:ph type="title"/>
          </p:nvPr>
        </p:nvSpPr>
        <p:spPr/>
        <p:txBody>
          <a:bodyPr/>
          <a:lstStyle/>
          <a:p>
            <a:r>
              <a:rPr lang="en-US" dirty="0"/>
              <a:t>ADRs, Audits &amp; Documentation</a:t>
            </a:r>
            <a:endParaRPr lang="en-US" dirty="0">
              <a:latin typeface="+mj-lt"/>
            </a:endParaRPr>
          </a:p>
        </p:txBody>
      </p:sp>
      <p:pic>
        <p:nvPicPr>
          <p:cNvPr id="5" name="Picture Placeholder 13"/>
          <p:cNvPicPr>
            <a:picLocks noChangeAspect="1"/>
          </p:cNvPicPr>
          <p:nvPr/>
        </p:nvPicPr>
        <p:blipFill>
          <a:blip r:embed="rId3">
            <a:extLst>
              <a:ext uri="{28A0092B-C50C-407E-A947-70E740481C1C}">
                <a14:useLocalDpi xmlns:a14="http://schemas.microsoft.com/office/drawing/2010/main" val="0"/>
              </a:ext>
            </a:extLst>
          </a:blip>
          <a:srcRect l="36904" r="36904"/>
          <a:stretch>
            <a:fillRect/>
          </a:stretch>
        </p:blipFill>
        <p:spPr>
          <a:xfrm>
            <a:off x="5716801" y="864388"/>
            <a:ext cx="2758783" cy="3751654"/>
          </a:xfrm>
          <a:prstGeom prst="rect">
            <a:avLst/>
          </a:prstGeom>
          <a:solidFill>
            <a:schemeClr val="bg1">
              <a:lumMod val="85000"/>
            </a:schemeClr>
          </a:solidFill>
        </p:spPr>
      </p:pic>
    </p:spTree>
    <p:extLst>
      <p:ext uri="{BB962C8B-B14F-4D97-AF65-F5344CB8AC3E}">
        <p14:creationId xmlns:p14="http://schemas.microsoft.com/office/powerpoint/2010/main" val="3217462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ADRs, Audits &amp; Documentation</a:t>
            </a:r>
          </a:p>
        </p:txBody>
      </p:sp>
      <p:sp>
        <p:nvSpPr>
          <p:cNvPr id="3" name="Content Placeholder 2"/>
          <p:cNvSpPr>
            <a:spLocks noGrp="1"/>
          </p:cNvSpPr>
          <p:nvPr>
            <p:ph sz="half" idx="1"/>
          </p:nvPr>
        </p:nvSpPr>
        <p:spPr/>
        <p:txBody>
          <a:bodyPr>
            <a:normAutofit/>
          </a:bodyPr>
          <a:lstStyle/>
          <a:p>
            <a:pPr marL="0" indent="0">
              <a:buNone/>
            </a:pPr>
            <a:r>
              <a:rPr lang="en-CA" sz="2800" b="1" dirty="0">
                <a:latin typeface="+mn-lt"/>
              </a:rPr>
              <a:t>Office of the Inspector General (OIG)</a:t>
            </a:r>
            <a:endParaRPr lang="en-CA" sz="2800" dirty="0">
              <a:latin typeface="+mn-lt"/>
            </a:endParaRPr>
          </a:p>
          <a:p>
            <a:pPr>
              <a:spcBef>
                <a:spcPts val="600"/>
              </a:spcBef>
            </a:pPr>
            <a:r>
              <a:rPr lang="en-CA" dirty="0" smtClean="0">
                <a:latin typeface="+mn-lt"/>
              </a:rPr>
              <a:t>Voluntary Compliance Mandate 1998</a:t>
            </a:r>
            <a:endParaRPr lang="en-CA" dirty="0">
              <a:latin typeface="+mn-lt"/>
            </a:endParaRPr>
          </a:p>
          <a:p>
            <a:pPr>
              <a:spcBef>
                <a:spcPts val="600"/>
              </a:spcBef>
            </a:pPr>
            <a:r>
              <a:rPr lang="en-CA" dirty="0" smtClean="0">
                <a:latin typeface="+mn-lt"/>
              </a:rPr>
              <a:t>OIG Compliance Program Guides (CPGs) </a:t>
            </a:r>
          </a:p>
          <a:p>
            <a:pPr>
              <a:spcBef>
                <a:spcPts val="600"/>
              </a:spcBef>
            </a:pPr>
            <a:r>
              <a:rPr lang="en-CA" dirty="0" smtClean="0">
                <a:latin typeface="+mn-lt"/>
              </a:rPr>
              <a:t>OIG </a:t>
            </a:r>
            <a:r>
              <a:rPr lang="en-CA" dirty="0">
                <a:latin typeface="+mn-lt"/>
              </a:rPr>
              <a:t>Work </a:t>
            </a:r>
            <a:r>
              <a:rPr lang="en-CA" dirty="0" smtClean="0">
                <a:latin typeface="+mn-lt"/>
              </a:rPr>
              <a:t>Plan </a:t>
            </a:r>
            <a:r>
              <a:rPr lang="en-CA" dirty="0" smtClean="0">
                <a:latin typeface="+mn-lt"/>
              </a:rPr>
              <a:t>2016 </a:t>
            </a:r>
            <a:r>
              <a:rPr lang="en-CA" dirty="0" smtClean="0">
                <a:latin typeface="+mn-lt"/>
              </a:rPr>
              <a:t>– high therapy utilization identified</a:t>
            </a:r>
            <a:endParaRPr lang="en-CA" dirty="0">
              <a:latin typeface="+mn-lt"/>
            </a:endParaRPr>
          </a:p>
          <a:p>
            <a:pPr lvl="1">
              <a:spcBef>
                <a:spcPts val="600"/>
              </a:spcBef>
            </a:pPr>
            <a:r>
              <a:rPr lang="en-CA" dirty="0">
                <a:latin typeface="+mn-lt"/>
              </a:rPr>
              <a:t>The focus is on SNF documentation</a:t>
            </a:r>
            <a:endParaRPr lang="en-US" dirty="0">
              <a:latin typeface="+mn-lt"/>
            </a:endParaRPr>
          </a:p>
          <a:p>
            <a:pPr marL="0" indent="0">
              <a:buNone/>
            </a:pPr>
            <a:endParaRPr lang="en-US" dirty="0"/>
          </a:p>
        </p:txBody>
      </p:sp>
    </p:spTree>
    <p:extLst>
      <p:ext uri="{BB962C8B-B14F-4D97-AF65-F5344CB8AC3E}">
        <p14:creationId xmlns:p14="http://schemas.microsoft.com/office/powerpoint/2010/main" val="1769554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ADRs, Audits &amp; Documentation</a:t>
            </a:r>
          </a:p>
        </p:txBody>
      </p:sp>
      <p:sp>
        <p:nvSpPr>
          <p:cNvPr id="3" name="Content Placeholder 2"/>
          <p:cNvSpPr>
            <a:spLocks noGrp="1"/>
          </p:cNvSpPr>
          <p:nvPr>
            <p:ph sz="half" idx="1"/>
          </p:nvPr>
        </p:nvSpPr>
        <p:spPr/>
        <p:txBody>
          <a:bodyPr>
            <a:normAutofit/>
          </a:bodyPr>
          <a:lstStyle/>
          <a:p>
            <a:pPr marL="0" indent="0">
              <a:buNone/>
            </a:pPr>
            <a:r>
              <a:rPr lang="en-CA" sz="2800" b="1" dirty="0">
                <a:latin typeface="+mn-lt"/>
              </a:rPr>
              <a:t>Recovery Audit Program </a:t>
            </a:r>
          </a:p>
          <a:p>
            <a:pPr lvl="1">
              <a:spcBef>
                <a:spcPts val="600"/>
              </a:spcBef>
              <a:buFont typeface="Arial" panose="020B0604020202020204" pitchFamily="34" charset="0"/>
              <a:buChar char="•"/>
            </a:pPr>
            <a:r>
              <a:rPr lang="en-CA" dirty="0">
                <a:latin typeface="+mn-lt"/>
              </a:rPr>
              <a:t>Medicare Prescription Drug, Improvement and Modernization Act of 2003</a:t>
            </a:r>
          </a:p>
          <a:p>
            <a:pPr lvl="1">
              <a:spcBef>
                <a:spcPts val="600"/>
              </a:spcBef>
              <a:buFont typeface="Arial" panose="020B0604020202020204" pitchFamily="34" charset="0"/>
              <a:buChar char="•"/>
            </a:pPr>
            <a:r>
              <a:rPr lang="en-CA" dirty="0">
                <a:latin typeface="+mn-lt"/>
              </a:rPr>
              <a:t>Established in 2009 and fully implemented by 2010</a:t>
            </a:r>
          </a:p>
          <a:p>
            <a:pPr lvl="1">
              <a:spcBef>
                <a:spcPts val="600"/>
              </a:spcBef>
              <a:buFont typeface="Arial" panose="020B0604020202020204" pitchFamily="34" charset="0"/>
              <a:buChar char="•"/>
            </a:pPr>
            <a:r>
              <a:rPr lang="en-CA" dirty="0">
                <a:latin typeface="+mn-lt"/>
              </a:rPr>
              <a:t>Annual Report to Congress required </a:t>
            </a:r>
            <a:endParaRPr lang="en-CA" dirty="0" smtClean="0">
              <a:latin typeface="+mn-lt"/>
            </a:endParaRPr>
          </a:p>
          <a:p>
            <a:pPr lvl="1">
              <a:spcBef>
                <a:spcPts val="600"/>
              </a:spcBef>
              <a:buFont typeface="Arial" panose="020B0604020202020204" pitchFamily="34" charset="0"/>
              <a:buChar char="•"/>
            </a:pPr>
            <a:r>
              <a:rPr lang="en-CA" dirty="0" smtClean="0">
                <a:latin typeface="+mn-lt"/>
              </a:rPr>
              <a:t>CMS </a:t>
            </a:r>
            <a:r>
              <a:rPr lang="en-CA" dirty="0">
                <a:latin typeface="+mn-lt"/>
              </a:rPr>
              <a:t>manually reviews less than 0.3% of submitted claims annually </a:t>
            </a:r>
            <a:endParaRPr lang="en-CA" dirty="0" smtClean="0">
              <a:latin typeface="+mn-lt"/>
            </a:endParaRPr>
          </a:p>
          <a:p>
            <a:pPr lvl="1">
              <a:spcBef>
                <a:spcPts val="600"/>
              </a:spcBef>
              <a:buFont typeface="Arial" panose="020B0604020202020204" pitchFamily="34" charset="0"/>
              <a:buChar char="•"/>
            </a:pPr>
            <a:r>
              <a:rPr lang="en-CA" dirty="0" smtClean="0">
                <a:latin typeface="+mn-lt"/>
              </a:rPr>
              <a:t>Focus </a:t>
            </a:r>
            <a:r>
              <a:rPr lang="en-CA" dirty="0">
                <a:latin typeface="+mn-lt"/>
              </a:rPr>
              <a:t>is returning to SNFs</a:t>
            </a:r>
          </a:p>
        </p:txBody>
      </p:sp>
    </p:spTree>
    <p:extLst>
      <p:ext uri="{BB962C8B-B14F-4D97-AF65-F5344CB8AC3E}">
        <p14:creationId xmlns:p14="http://schemas.microsoft.com/office/powerpoint/2010/main" val="48372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Recovery Auditors</a:t>
            </a:r>
          </a:p>
        </p:txBody>
      </p:sp>
      <p:pic>
        <p:nvPicPr>
          <p:cNvPr id="4" name="Picture Placeholder 3"/>
          <p:cNvPicPr>
            <a:picLocks noGrp="1" noChangeAspect="1"/>
          </p:cNvPicPr>
          <p:nvPr>
            <p:ph type="pic" idx="12"/>
          </p:nvPr>
        </p:nvPicPr>
        <p:blipFill>
          <a:blip r:embed="rId3"/>
          <a:srcRect t="12451" b="12451"/>
          <a:stretch>
            <a:fillRect/>
          </a:stretch>
        </p:blipFill>
        <p:spPr>
          <a:xfrm>
            <a:off x="492901" y="792000"/>
            <a:ext cx="8255959" cy="3902400"/>
          </a:xfrm>
          <a:prstGeom prst="rect">
            <a:avLst/>
          </a:prstGeom>
        </p:spPr>
      </p:pic>
      <p:sp>
        <p:nvSpPr>
          <p:cNvPr id="5" name="Rectangle 4"/>
          <p:cNvSpPr/>
          <p:nvPr/>
        </p:nvSpPr>
        <p:spPr>
          <a:xfrm>
            <a:off x="7336352" y="885600"/>
            <a:ext cx="1099581" cy="738664"/>
          </a:xfrm>
          <a:prstGeom prst="rect">
            <a:avLst/>
          </a:prstGeom>
          <a:solidFill>
            <a:schemeClr val="tx1">
              <a:lumMod val="75000"/>
              <a:lumOff val="25000"/>
            </a:schemeClr>
          </a:solidFill>
        </p:spPr>
        <p:txBody>
          <a:bodyPr wrap="square">
            <a:spAutoFit/>
          </a:bodyPr>
          <a:lstStyle/>
          <a:p>
            <a:r>
              <a:rPr lang="en-CA" sz="1400" dirty="0">
                <a:solidFill>
                  <a:schemeClr val="bg1"/>
                </a:solidFill>
              </a:rPr>
              <a:t>Region A:  </a:t>
            </a:r>
          </a:p>
          <a:p>
            <a:r>
              <a:rPr lang="en-CA" sz="1400" dirty="0">
                <a:solidFill>
                  <a:schemeClr val="bg1"/>
                </a:solidFill>
              </a:rPr>
              <a:t>Performant Recovery</a:t>
            </a:r>
            <a:endParaRPr lang="en-US" sz="1400" dirty="0">
              <a:solidFill>
                <a:schemeClr val="bg1"/>
              </a:solidFill>
            </a:endParaRPr>
          </a:p>
        </p:txBody>
      </p:sp>
      <p:sp>
        <p:nvSpPr>
          <p:cNvPr id="6" name="Rectangle 5"/>
          <p:cNvSpPr/>
          <p:nvPr/>
        </p:nvSpPr>
        <p:spPr>
          <a:xfrm>
            <a:off x="5808173" y="2793931"/>
            <a:ext cx="1283828" cy="738664"/>
          </a:xfrm>
          <a:prstGeom prst="rect">
            <a:avLst/>
          </a:prstGeom>
          <a:solidFill>
            <a:schemeClr val="tx1">
              <a:lumMod val="75000"/>
              <a:lumOff val="25000"/>
            </a:schemeClr>
          </a:solidFill>
        </p:spPr>
        <p:txBody>
          <a:bodyPr wrap="square">
            <a:spAutoFit/>
          </a:bodyPr>
          <a:lstStyle/>
          <a:p>
            <a:r>
              <a:rPr lang="en-CA" sz="1400" dirty="0">
                <a:solidFill>
                  <a:schemeClr val="bg1"/>
                </a:solidFill>
              </a:rPr>
              <a:t>Region B:  </a:t>
            </a:r>
          </a:p>
          <a:p>
            <a:r>
              <a:rPr lang="en-CA" sz="1400" dirty="0">
                <a:solidFill>
                  <a:schemeClr val="bg1"/>
                </a:solidFill>
              </a:rPr>
              <a:t>CGI Federal, Inc. </a:t>
            </a:r>
          </a:p>
        </p:txBody>
      </p:sp>
      <p:sp>
        <p:nvSpPr>
          <p:cNvPr id="7" name="Rectangle 6"/>
          <p:cNvSpPr/>
          <p:nvPr/>
        </p:nvSpPr>
        <p:spPr>
          <a:xfrm>
            <a:off x="730501" y="1876264"/>
            <a:ext cx="1947899" cy="523220"/>
          </a:xfrm>
          <a:prstGeom prst="rect">
            <a:avLst/>
          </a:prstGeom>
          <a:solidFill>
            <a:schemeClr val="tx1">
              <a:lumMod val="75000"/>
              <a:lumOff val="25000"/>
            </a:schemeClr>
          </a:solidFill>
        </p:spPr>
        <p:txBody>
          <a:bodyPr wrap="square">
            <a:spAutoFit/>
          </a:bodyPr>
          <a:lstStyle/>
          <a:p>
            <a:r>
              <a:rPr lang="en-CA" sz="1400" dirty="0">
                <a:solidFill>
                  <a:schemeClr val="bg1"/>
                </a:solidFill>
                <a:effectLst/>
              </a:rPr>
              <a:t>Region D:  </a:t>
            </a:r>
          </a:p>
          <a:p>
            <a:r>
              <a:rPr lang="en-CA" sz="1400" dirty="0" err="1">
                <a:solidFill>
                  <a:schemeClr val="bg1"/>
                </a:solidFill>
                <a:effectLst/>
              </a:rPr>
              <a:t>HealthDataInsights</a:t>
            </a:r>
            <a:r>
              <a:rPr lang="en-CA" sz="1400" dirty="0">
                <a:solidFill>
                  <a:schemeClr val="bg1"/>
                </a:solidFill>
                <a:effectLst/>
              </a:rPr>
              <a:t>, Inc.</a:t>
            </a:r>
          </a:p>
        </p:txBody>
      </p:sp>
      <p:sp>
        <p:nvSpPr>
          <p:cNvPr id="8" name="Rectangle 7"/>
          <p:cNvSpPr/>
          <p:nvPr/>
        </p:nvSpPr>
        <p:spPr>
          <a:xfrm>
            <a:off x="3850859" y="4109625"/>
            <a:ext cx="1217941" cy="584775"/>
          </a:xfrm>
          <a:prstGeom prst="rect">
            <a:avLst/>
          </a:prstGeom>
          <a:solidFill>
            <a:schemeClr val="tx1">
              <a:lumMod val="75000"/>
              <a:lumOff val="25000"/>
            </a:schemeClr>
          </a:solidFill>
        </p:spPr>
        <p:txBody>
          <a:bodyPr wrap="square">
            <a:spAutoFit/>
          </a:bodyPr>
          <a:lstStyle/>
          <a:p>
            <a:r>
              <a:rPr lang="en-CA" sz="1400" dirty="0">
                <a:solidFill>
                  <a:schemeClr val="bg1"/>
                </a:solidFill>
              </a:rPr>
              <a:t>Region C:  </a:t>
            </a:r>
          </a:p>
          <a:p>
            <a:r>
              <a:rPr lang="en-CA" sz="1400" dirty="0">
                <a:solidFill>
                  <a:schemeClr val="bg1"/>
                </a:solidFill>
              </a:rPr>
              <a:t>Connolly, Inc.</a:t>
            </a:r>
            <a:r>
              <a:rPr lang="en-CA" dirty="0">
                <a:solidFill>
                  <a:schemeClr val="bg1"/>
                </a:solidFill>
              </a:rPr>
              <a:t> </a:t>
            </a:r>
          </a:p>
        </p:txBody>
      </p:sp>
    </p:spTree>
    <p:extLst>
      <p:ext uri="{BB962C8B-B14F-4D97-AF65-F5344CB8AC3E}">
        <p14:creationId xmlns:p14="http://schemas.microsoft.com/office/powerpoint/2010/main" val="379086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6"/>
          <p:cNvPicPr>
            <a:picLocks noChangeAspect="1"/>
          </p:cNvPicPr>
          <p:nvPr/>
        </p:nvPicPr>
        <p:blipFill>
          <a:blip r:embed="rId3"/>
          <a:stretch>
            <a:fillRect/>
          </a:stretch>
        </p:blipFill>
        <p:spPr>
          <a:xfrm>
            <a:off x="439200" y="144331"/>
            <a:ext cx="8107200" cy="4377269"/>
          </a:xfrm>
          <a:prstGeom prst="rect">
            <a:avLst/>
          </a:prstGeom>
        </p:spPr>
      </p:pic>
    </p:spTree>
    <p:extLst>
      <p:ext uri="{BB962C8B-B14F-4D97-AF65-F5344CB8AC3E}">
        <p14:creationId xmlns:p14="http://schemas.microsoft.com/office/powerpoint/2010/main" val="3860743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Documentation</a:t>
            </a:r>
          </a:p>
        </p:txBody>
      </p:sp>
    </p:spTree>
    <p:extLst>
      <p:ext uri="{BB962C8B-B14F-4D97-AF65-F5344CB8AC3E}">
        <p14:creationId xmlns:p14="http://schemas.microsoft.com/office/powerpoint/2010/main" val="1069118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7A9791D51DD542B834F826F62AE931" ma:contentTypeVersion="2" ma:contentTypeDescription="Create a new document." ma:contentTypeScope="" ma:versionID="60c5642c212b4aeb3e2533486d56731e">
  <xsd:schema xmlns:xsd="http://www.w3.org/2001/XMLSchema" xmlns:xs="http://www.w3.org/2001/XMLSchema" xmlns:p="http://schemas.microsoft.com/office/2006/metadata/properties" xmlns:ns2="41714bc5-620c-4343-8c4f-649018fd8245" targetNamespace="http://schemas.microsoft.com/office/2006/metadata/properties" ma:root="true" ma:fieldsID="45c5f05655c4e874685536a12128814b" ns2:_="">
    <xsd:import namespace="41714bc5-620c-4343-8c4f-649018fd8245"/>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714bc5-620c-4343-8c4f-649018fd824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357F43-76AC-4428-B12D-040C16CD55C7}">
  <ds:schemaRefs>
    <ds:schemaRef ds:uri="http://schemas.microsoft.com/sharepoint/v3/contenttype/forms"/>
  </ds:schemaRefs>
</ds:datastoreItem>
</file>

<file path=customXml/itemProps2.xml><?xml version="1.0" encoding="utf-8"?>
<ds:datastoreItem xmlns:ds="http://schemas.openxmlformats.org/officeDocument/2006/customXml" ds:itemID="{0ED8F75C-BF07-400A-AB54-7224BE2D10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714bc5-620c-4343-8c4f-649018fd8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65DCC2-704F-43FB-9881-C8675E2A6735}">
  <ds:schemaRefs>
    <ds:schemaRef ds:uri="41714bc5-620c-4343-8c4f-649018fd8245"/>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5525</TotalTime>
  <Words>2098</Words>
  <Application>Microsoft Office PowerPoint</Application>
  <PresentationFormat>On-screen Show (16:9)</PresentationFormat>
  <Paragraphs>376</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Audits, ADRs, &amp;             Documentation</vt:lpstr>
      <vt:lpstr>Objectives</vt:lpstr>
      <vt:lpstr>Audits &amp; ADRs</vt:lpstr>
      <vt:lpstr>ADRs, Audits &amp; Documentation</vt:lpstr>
      <vt:lpstr>ADRs, Audits &amp; Documentation</vt:lpstr>
      <vt:lpstr>ADRs, Audits &amp; Documentation</vt:lpstr>
      <vt:lpstr>Recovery Auditors</vt:lpstr>
      <vt:lpstr>PowerPoint Presentation</vt:lpstr>
      <vt:lpstr>Documentation</vt:lpstr>
      <vt:lpstr>Documentation</vt:lpstr>
      <vt:lpstr>Documentation</vt:lpstr>
      <vt:lpstr>When you document effectively, your patient’s medical record reflects your professionalism</vt:lpstr>
      <vt:lpstr>Documentation</vt:lpstr>
      <vt:lpstr>Documentation</vt:lpstr>
      <vt:lpstr>Documentation</vt:lpstr>
      <vt:lpstr>Documentation</vt:lpstr>
      <vt:lpstr>Documentation</vt:lpstr>
      <vt:lpstr>Documentation</vt:lpstr>
      <vt:lpstr>Technical Requirements for SNF Care &amp; Documentation Guidelines</vt:lpstr>
      <vt:lpstr>Technical Requirements for SNF Care</vt:lpstr>
      <vt:lpstr>Skilled Nursing Facility Coverage</vt:lpstr>
      <vt:lpstr>Medicare Documentation Guidelines</vt:lpstr>
      <vt:lpstr>ADR &amp; Audit Response</vt:lpstr>
      <vt:lpstr>Managing the Response</vt:lpstr>
      <vt:lpstr>Preparation</vt:lpstr>
      <vt:lpstr>Preparation</vt:lpstr>
      <vt:lpstr>Self Audit &amp; Evaluation</vt:lpstr>
      <vt:lpstr>Self Audit &amp; Evaluation</vt:lpstr>
      <vt:lpstr>Conclusion</vt:lpstr>
      <vt:lpstr>Objectives</vt:lpstr>
      <vt:lpstr>Questions? </vt:lpstr>
    </vt:vector>
  </TitlesOfParts>
  <Company>PointClickCare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Marie Fatouros</dc:creator>
  <cp:lastModifiedBy>Maureen Hedrick</cp:lastModifiedBy>
  <cp:revision>114</cp:revision>
  <cp:lastPrinted>2016-08-27T18:42:39Z</cp:lastPrinted>
  <dcterms:created xsi:type="dcterms:W3CDTF">2012-04-16T14:06:42Z</dcterms:created>
  <dcterms:modified xsi:type="dcterms:W3CDTF">2016-10-03T22:01:59Z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0x010100DB7A9791D51DD542B834F826F62AE931</vt:lpwstr>
  </property>
</Properties>
</file>